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67" r:id="rId2"/>
    <p:sldId id="262" r:id="rId3"/>
    <p:sldId id="276" r:id="rId4"/>
    <p:sldId id="277" r:id="rId5"/>
    <p:sldId id="263" r:id="rId6"/>
    <p:sldId id="260" r:id="rId7"/>
    <p:sldId id="261" r:id="rId8"/>
    <p:sldId id="274" r:id="rId9"/>
    <p:sldId id="275" r:id="rId10"/>
    <p:sldId id="265" r:id="rId11"/>
    <p:sldId id="266" r:id="rId12"/>
    <p:sldId id="264" r:id="rId13"/>
    <p:sldId id="268" r:id="rId14"/>
    <p:sldId id="269" r:id="rId15"/>
    <p:sldId id="270" r:id="rId16"/>
    <p:sldId id="279" r:id="rId17"/>
    <p:sldId id="280" r:id="rId18"/>
    <p:sldId id="283" r:id="rId19"/>
    <p:sldId id="281" r:id="rId20"/>
    <p:sldId id="282" r:id="rId21"/>
    <p:sldId id="271" r:id="rId22"/>
    <p:sldId id="272" r:id="rId23"/>
    <p:sldId id="278" r:id="rId24"/>
    <p:sldId id="273" r:id="rId25"/>
  </p:sldIdLst>
  <p:sldSz cx="6858000" cy="9144000" type="screen4x3"/>
  <p:notesSz cx="6858000" cy="9945688"/>
  <p:embeddedFontLst>
    <p:embeddedFont>
      <p:font typeface="맑은 고딕" panose="020B0503020000020004" pitchFamily="50" charset="-127"/>
      <p:regular r:id="rId27"/>
      <p:bold r:id="rId28"/>
    </p:embeddedFont>
    <p:embeddedFont>
      <p:font typeface="고도 M" panose="02000503000000020004" pitchFamily="2" charset="-127"/>
      <p:regular r:id="rId29"/>
    </p:embeddedFont>
    <p:embeddedFont>
      <p:font typeface="고도 B" panose="02000503000000020004" pitchFamily="2" charset="-127"/>
      <p:regular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66" autoAdjust="0"/>
    <p:restoredTop sz="94660"/>
  </p:normalViewPr>
  <p:slideViewPr>
    <p:cSldViewPr>
      <p:cViewPr varScale="1">
        <p:scale>
          <a:sx n="57" d="100"/>
          <a:sy n="57" d="100"/>
        </p:scale>
        <p:origin x="864" y="48"/>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97284"/>
          </a:xfrm>
          <a:prstGeom prst="rect">
            <a:avLst/>
          </a:prstGeom>
        </p:spPr>
        <p:txBody>
          <a:bodyPr vert="horz" lIns="91440" tIns="45720" rIns="91440" bIns="45720" rtlCol="0"/>
          <a:lstStyle>
            <a:lvl1pPr algn="r">
              <a:defRPr sz="1200"/>
            </a:lvl1pPr>
          </a:lstStyle>
          <a:p>
            <a:fld id="{D6351367-66AC-4947-99AF-83664D1FBAAA}" type="datetimeFigureOut">
              <a:rPr lang="ko-KR" altLang="en-US" smtClean="0"/>
              <a:pPr/>
              <a:t>2020-09-12</a:t>
            </a:fld>
            <a:endParaRPr lang="ko-KR" altLang="en-US"/>
          </a:p>
        </p:txBody>
      </p:sp>
      <p:sp>
        <p:nvSpPr>
          <p:cNvPr id="4" name="슬라이드 이미지 개체 틀 3"/>
          <p:cNvSpPr>
            <a:spLocks noGrp="1" noRot="1" noChangeAspect="1"/>
          </p:cNvSpPr>
          <p:nvPr>
            <p:ph type="sldImg" idx="2"/>
          </p:nvPr>
        </p:nvSpPr>
        <p:spPr>
          <a:xfrm>
            <a:off x="2032000" y="746125"/>
            <a:ext cx="2794000" cy="3729038"/>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724202"/>
            <a:ext cx="5486400" cy="447556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46678"/>
            <a:ext cx="2971800" cy="497284"/>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9446678"/>
            <a:ext cx="2971800" cy="497284"/>
          </a:xfrm>
          <a:prstGeom prst="rect">
            <a:avLst/>
          </a:prstGeom>
        </p:spPr>
        <p:txBody>
          <a:bodyPr vert="horz" lIns="91440" tIns="45720" rIns="91440" bIns="45720" rtlCol="0" anchor="b"/>
          <a:lstStyle>
            <a:lvl1pPr algn="r">
              <a:defRPr sz="1200"/>
            </a:lvl1pPr>
          </a:lstStyle>
          <a:p>
            <a:fld id="{B0A94CFA-7DD3-4558-BE44-CF87F233CAA4}" type="slidenum">
              <a:rPr lang="ko-KR" altLang="en-US" smtClean="0"/>
              <a:pPr/>
              <a:t>‹#›</a:t>
            </a:fld>
            <a:endParaRPr lang="ko-KR" altLang="en-US"/>
          </a:p>
        </p:txBody>
      </p:sp>
    </p:spTree>
    <p:extLst>
      <p:ext uri="{BB962C8B-B14F-4D97-AF65-F5344CB8AC3E}">
        <p14:creationId xmlns:p14="http://schemas.microsoft.com/office/powerpoint/2010/main" val="391686339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7117AFE-98DA-4FAF-8D3C-7F1A97D867EE}" type="slidenum">
              <a:rPr lang="ko-KR" altLang="en-US" smtClean="0"/>
              <a:pPr/>
              <a:t>3</a:t>
            </a:fld>
            <a:endParaRPr lang="ko-KR" altLang="en-US"/>
          </a:p>
        </p:txBody>
      </p:sp>
    </p:spTree>
    <p:extLst>
      <p:ext uri="{BB962C8B-B14F-4D97-AF65-F5344CB8AC3E}">
        <p14:creationId xmlns:p14="http://schemas.microsoft.com/office/powerpoint/2010/main" val="285673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7117AFE-98DA-4FAF-8D3C-7F1A97D867EE}" type="slidenum">
              <a:rPr lang="ko-KR" altLang="en-US" smtClean="0"/>
              <a:pPr/>
              <a:t>4</a:t>
            </a:fld>
            <a:endParaRPr lang="ko-KR" altLang="en-US"/>
          </a:p>
        </p:txBody>
      </p:sp>
    </p:spTree>
    <p:extLst>
      <p:ext uri="{BB962C8B-B14F-4D97-AF65-F5344CB8AC3E}">
        <p14:creationId xmlns:p14="http://schemas.microsoft.com/office/powerpoint/2010/main" val="1209885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서비스매니저</a:t>
            </a:r>
            <a:r>
              <a:rPr lang="en-US" altLang="ko-KR" dirty="0" smtClean="0"/>
              <a:t>, </a:t>
            </a:r>
            <a:r>
              <a:rPr lang="ko-KR" altLang="en-US" dirty="0" err="1" smtClean="0"/>
              <a:t>뷰티코디네이터</a:t>
            </a:r>
            <a:r>
              <a:rPr lang="en-US" altLang="ko-KR" dirty="0" smtClean="0"/>
              <a:t>, </a:t>
            </a:r>
            <a:r>
              <a:rPr lang="ko-KR" altLang="en-US" dirty="0" err="1" smtClean="0"/>
              <a:t>네일아트</a:t>
            </a:r>
            <a:r>
              <a:rPr lang="ko-KR" altLang="en-US" dirty="0" smtClean="0"/>
              <a:t> </a:t>
            </a:r>
            <a:r>
              <a:rPr lang="ko-KR" altLang="en-US" dirty="0" err="1" smtClean="0"/>
              <a:t>자격반</a:t>
            </a:r>
            <a:r>
              <a:rPr lang="en-US" altLang="ko-KR" dirty="0" smtClean="0"/>
              <a:t>, </a:t>
            </a:r>
            <a:r>
              <a:rPr lang="ko-KR" altLang="en-US" dirty="0" err="1" smtClean="0"/>
              <a:t>뷰티동아리반</a:t>
            </a:r>
            <a:r>
              <a:rPr lang="en-US" altLang="ko-KR" dirty="0" smtClean="0"/>
              <a:t>, CS</a:t>
            </a:r>
            <a:r>
              <a:rPr lang="ko-KR" altLang="en-US" dirty="0" smtClean="0"/>
              <a:t>컨설턴트</a:t>
            </a:r>
            <a:r>
              <a:rPr lang="en-US" altLang="ko-KR" dirty="0" smtClean="0"/>
              <a:t>, </a:t>
            </a:r>
            <a:r>
              <a:rPr lang="ko-KR" altLang="en-US" dirty="0" smtClean="0"/>
              <a:t>병원서비스강사</a:t>
            </a:r>
            <a:r>
              <a:rPr lang="en-US" altLang="ko-KR" dirty="0" smtClean="0"/>
              <a:t>, </a:t>
            </a:r>
            <a:r>
              <a:rPr lang="ko-KR" altLang="en-US" dirty="0" smtClean="0"/>
              <a:t>보험심사평가사</a:t>
            </a:r>
            <a:r>
              <a:rPr lang="en-US" altLang="ko-KR" dirty="0" smtClean="0"/>
              <a:t>, </a:t>
            </a:r>
            <a:r>
              <a:rPr lang="ko-KR" altLang="en-US" dirty="0" err="1" smtClean="0"/>
              <a:t>아동돌봄지도사</a:t>
            </a:r>
            <a:endParaRPr lang="ko-KR" altLang="en-US" dirty="0"/>
          </a:p>
        </p:txBody>
      </p:sp>
      <p:sp>
        <p:nvSpPr>
          <p:cNvPr id="4" name="슬라이드 번호 개체 틀 3"/>
          <p:cNvSpPr>
            <a:spLocks noGrp="1"/>
          </p:cNvSpPr>
          <p:nvPr>
            <p:ph type="sldNum" sz="quarter" idx="10"/>
          </p:nvPr>
        </p:nvSpPr>
        <p:spPr/>
        <p:txBody>
          <a:bodyPr/>
          <a:lstStyle/>
          <a:p>
            <a:fld id="{B0A94CFA-7DD3-4558-BE44-CF87F233CAA4}" type="slidenum">
              <a:rPr lang="ko-KR" altLang="en-US" smtClean="0"/>
              <a:pPr/>
              <a:t>12</a:t>
            </a:fld>
            <a:endParaRPr lang="ko-KR" altLang="en-US"/>
          </a:p>
        </p:txBody>
      </p:sp>
    </p:spTree>
    <p:extLst>
      <p:ext uri="{BB962C8B-B14F-4D97-AF65-F5344CB8AC3E}">
        <p14:creationId xmlns:p14="http://schemas.microsoft.com/office/powerpoint/2010/main" val="2119941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서비스매니저</a:t>
            </a:r>
            <a:r>
              <a:rPr lang="en-US" altLang="ko-KR" dirty="0" smtClean="0"/>
              <a:t>, </a:t>
            </a:r>
            <a:r>
              <a:rPr lang="ko-KR" altLang="en-US" dirty="0" err="1" smtClean="0"/>
              <a:t>뷰티코디네이터</a:t>
            </a:r>
            <a:r>
              <a:rPr lang="en-US" altLang="ko-KR" dirty="0" smtClean="0"/>
              <a:t>, </a:t>
            </a:r>
            <a:r>
              <a:rPr lang="ko-KR" altLang="en-US" dirty="0" err="1" smtClean="0"/>
              <a:t>네일아트</a:t>
            </a:r>
            <a:r>
              <a:rPr lang="ko-KR" altLang="en-US" dirty="0" smtClean="0"/>
              <a:t> </a:t>
            </a:r>
            <a:r>
              <a:rPr lang="ko-KR" altLang="en-US" dirty="0" err="1" smtClean="0"/>
              <a:t>자격반</a:t>
            </a:r>
            <a:r>
              <a:rPr lang="en-US" altLang="ko-KR" dirty="0" smtClean="0"/>
              <a:t>, </a:t>
            </a:r>
            <a:r>
              <a:rPr lang="ko-KR" altLang="en-US" dirty="0" err="1" smtClean="0"/>
              <a:t>뷰티동아리반</a:t>
            </a:r>
            <a:r>
              <a:rPr lang="en-US" altLang="ko-KR" dirty="0" smtClean="0"/>
              <a:t>, CS</a:t>
            </a:r>
            <a:r>
              <a:rPr lang="ko-KR" altLang="en-US" dirty="0" smtClean="0"/>
              <a:t>컨설턴트</a:t>
            </a:r>
            <a:r>
              <a:rPr lang="en-US" altLang="ko-KR" dirty="0" smtClean="0"/>
              <a:t>, </a:t>
            </a:r>
            <a:r>
              <a:rPr lang="ko-KR" altLang="en-US" dirty="0" smtClean="0"/>
              <a:t>병원서비스강사</a:t>
            </a:r>
            <a:r>
              <a:rPr lang="en-US" altLang="ko-KR" dirty="0" smtClean="0"/>
              <a:t>, </a:t>
            </a:r>
            <a:r>
              <a:rPr lang="ko-KR" altLang="en-US" dirty="0" smtClean="0"/>
              <a:t>보험심사평가사</a:t>
            </a:r>
            <a:r>
              <a:rPr lang="en-US" altLang="ko-KR" dirty="0" smtClean="0"/>
              <a:t>, </a:t>
            </a:r>
            <a:r>
              <a:rPr lang="ko-KR" altLang="en-US" dirty="0" err="1" smtClean="0"/>
              <a:t>아동돌봄지도사</a:t>
            </a:r>
            <a:endParaRPr lang="ko-KR" altLang="en-US" dirty="0"/>
          </a:p>
        </p:txBody>
      </p:sp>
      <p:sp>
        <p:nvSpPr>
          <p:cNvPr id="4" name="슬라이드 번호 개체 틀 3"/>
          <p:cNvSpPr>
            <a:spLocks noGrp="1"/>
          </p:cNvSpPr>
          <p:nvPr>
            <p:ph type="sldNum" sz="quarter" idx="10"/>
          </p:nvPr>
        </p:nvSpPr>
        <p:spPr/>
        <p:txBody>
          <a:bodyPr/>
          <a:lstStyle/>
          <a:p>
            <a:fld id="{B0A94CFA-7DD3-4558-BE44-CF87F233CAA4}" type="slidenum">
              <a:rPr lang="ko-KR" altLang="en-US" smtClean="0"/>
              <a:pPr/>
              <a:t>14</a:t>
            </a:fld>
            <a:endParaRPr lang="ko-KR" altLang="en-US"/>
          </a:p>
        </p:txBody>
      </p:sp>
    </p:spTree>
    <p:extLst>
      <p:ext uri="{BB962C8B-B14F-4D97-AF65-F5344CB8AC3E}">
        <p14:creationId xmlns:p14="http://schemas.microsoft.com/office/powerpoint/2010/main" val="211994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서비스매니저</a:t>
            </a:r>
            <a:r>
              <a:rPr lang="en-US" altLang="ko-KR" dirty="0" smtClean="0"/>
              <a:t>, </a:t>
            </a:r>
            <a:r>
              <a:rPr lang="ko-KR" altLang="en-US" dirty="0" err="1" smtClean="0"/>
              <a:t>뷰티코디네이터</a:t>
            </a:r>
            <a:r>
              <a:rPr lang="en-US" altLang="ko-KR" dirty="0" smtClean="0"/>
              <a:t>, </a:t>
            </a:r>
            <a:r>
              <a:rPr lang="ko-KR" altLang="en-US" dirty="0" err="1" smtClean="0"/>
              <a:t>네일아트</a:t>
            </a:r>
            <a:r>
              <a:rPr lang="ko-KR" altLang="en-US" dirty="0" smtClean="0"/>
              <a:t> </a:t>
            </a:r>
            <a:r>
              <a:rPr lang="ko-KR" altLang="en-US" dirty="0" err="1" smtClean="0"/>
              <a:t>자격반</a:t>
            </a:r>
            <a:r>
              <a:rPr lang="en-US" altLang="ko-KR" dirty="0" smtClean="0"/>
              <a:t>, </a:t>
            </a:r>
            <a:r>
              <a:rPr lang="ko-KR" altLang="en-US" dirty="0" err="1" smtClean="0"/>
              <a:t>뷰티동아리반</a:t>
            </a:r>
            <a:r>
              <a:rPr lang="en-US" altLang="ko-KR" dirty="0" smtClean="0"/>
              <a:t>, CS</a:t>
            </a:r>
            <a:r>
              <a:rPr lang="ko-KR" altLang="en-US" dirty="0" smtClean="0"/>
              <a:t>컨설턴트</a:t>
            </a:r>
            <a:r>
              <a:rPr lang="en-US" altLang="ko-KR" dirty="0" smtClean="0"/>
              <a:t>, </a:t>
            </a:r>
            <a:r>
              <a:rPr lang="ko-KR" altLang="en-US" dirty="0" smtClean="0"/>
              <a:t>병원서비스강사</a:t>
            </a:r>
            <a:r>
              <a:rPr lang="en-US" altLang="ko-KR" dirty="0" smtClean="0"/>
              <a:t>, </a:t>
            </a:r>
            <a:r>
              <a:rPr lang="ko-KR" altLang="en-US" dirty="0" smtClean="0"/>
              <a:t>보험심사평가사</a:t>
            </a:r>
            <a:r>
              <a:rPr lang="en-US" altLang="ko-KR" dirty="0" smtClean="0"/>
              <a:t>, </a:t>
            </a:r>
            <a:r>
              <a:rPr lang="ko-KR" altLang="en-US" dirty="0" err="1" smtClean="0"/>
              <a:t>아동돌봄지도사</a:t>
            </a:r>
            <a:endParaRPr lang="ko-KR" altLang="en-US" dirty="0"/>
          </a:p>
        </p:txBody>
      </p:sp>
      <p:sp>
        <p:nvSpPr>
          <p:cNvPr id="4" name="슬라이드 번호 개체 틀 3"/>
          <p:cNvSpPr>
            <a:spLocks noGrp="1"/>
          </p:cNvSpPr>
          <p:nvPr>
            <p:ph type="sldNum" sz="quarter" idx="10"/>
          </p:nvPr>
        </p:nvSpPr>
        <p:spPr/>
        <p:txBody>
          <a:bodyPr/>
          <a:lstStyle/>
          <a:p>
            <a:fld id="{B0A94CFA-7DD3-4558-BE44-CF87F233CAA4}" type="slidenum">
              <a:rPr lang="ko-KR" altLang="en-US" smtClean="0"/>
              <a:pPr/>
              <a:t>16</a:t>
            </a:fld>
            <a:endParaRPr lang="ko-KR" altLang="en-US"/>
          </a:p>
        </p:txBody>
      </p:sp>
    </p:spTree>
    <p:extLst>
      <p:ext uri="{BB962C8B-B14F-4D97-AF65-F5344CB8AC3E}">
        <p14:creationId xmlns:p14="http://schemas.microsoft.com/office/powerpoint/2010/main" val="325316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서비스매니저</a:t>
            </a:r>
            <a:r>
              <a:rPr lang="en-US" altLang="ko-KR" dirty="0" smtClean="0"/>
              <a:t>, </a:t>
            </a:r>
            <a:r>
              <a:rPr lang="ko-KR" altLang="en-US" dirty="0" err="1" smtClean="0"/>
              <a:t>뷰티코디네이터</a:t>
            </a:r>
            <a:r>
              <a:rPr lang="en-US" altLang="ko-KR" dirty="0" smtClean="0"/>
              <a:t>, </a:t>
            </a:r>
            <a:r>
              <a:rPr lang="ko-KR" altLang="en-US" dirty="0" err="1" smtClean="0"/>
              <a:t>네일아트</a:t>
            </a:r>
            <a:r>
              <a:rPr lang="ko-KR" altLang="en-US" dirty="0" smtClean="0"/>
              <a:t> </a:t>
            </a:r>
            <a:r>
              <a:rPr lang="ko-KR" altLang="en-US" dirty="0" err="1" smtClean="0"/>
              <a:t>자격반</a:t>
            </a:r>
            <a:r>
              <a:rPr lang="en-US" altLang="ko-KR" dirty="0" smtClean="0"/>
              <a:t>, </a:t>
            </a:r>
            <a:r>
              <a:rPr lang="ko-KR" altLang="en-US" dirty="0" err="1" smtClean="0"/>
              <a:t>뷰티동아리반</a:t>
            </a:r>
            <a:r>
              <a:rPr lang="en-US" altLang="ko-KR" dirty="0" smtClean="0"/>
              <a:t>, CS</a:t>
            </a:r>
            <a:r>
              <a:rPr lang="ko-KR" altLang="en-US" dirty="0" smtClean="0"/>
              <a:t>컨설턴트</a:t>
            </a:r>
            <a:r>
              <a:rPr lang="en-US" altLang="ko-KR" dirty="0" smtClean="0"/>
              <a:t>, </a:t>
            </a:r>
            <a:r>
              <a:rPr lang="ko-KR" altLang="en-US" dirty="0" smtClean="0"/>
              <a:t>병원서비스강사</a:t>
            </a:r>
            <a:r>
              <a:rPr lang="en-US" altLang="ko-KR" dirty="0" smtClean="0"/>
              <a:t>, </a:t>
            </a:r>
            <a:r>
              <a:rPr lang="ko-KR" altLang="en-US" dirty="0" smtClean="0"/>
              <a:t>보험심사평가사</a:t>
            </a:r>
            <a:r>
              <a:rPr lang="en-US" altLang="ko-KR" dirty="0" smtClean="0"/>
              <a:t>, </a:t>
            </a:r>
            <a:r>
              <a:rPr lang="ko-KR" altLang="en-US" dirty="0" err="1" smtClean="0"/>
              <a:t>아동돌봄지도사</a:t>
            </a:r>
            <a:endParaRPr lang="ko-KR" altLang="en-US" dirty="0"/>
          </a:p>
        </p:txBody>
      </p:sp>
      <p:sp>
        <p:nvSpPr>
          <p:cNvPr id="4" name="슬라이드 번호 개체 틀 3"/>
          <p:cNvSpPr>
            <a:spLocks noGrp="1"/>
          </p:cNvSpPr>
          <p:nvPr>
            <p:ph type="sldNum" sz="quarter" idx="10"/>
          </p:nvPr>
        </p:nvSpPr>
        <p:spPr/>
        <p:txBody>
          <a:bodyPr/>
          <a:lstStyle/>
          <a:p>
            <a:fld id="{B0A94CFA-7DD3-4558-BE44-CF87F233CAA4}" type="slidenum">
              <a:rPr lang="ko-KR" altLang="en-US" smtClean="0"/>
              <a:pPr/>
              <a:t>17</a:t>
            </a:fld>
            <a:endParaRPr lang="ko-KR" altLang="en-US"/>
          </a:p>
        </p:txBody>
      </p:sp>
    </p:spTree>
    <p:extLst>
      <p:ext uri="{BB962C8B-B14F-4D97-AF65-F5344CB8AC3E}">
        <p14:creationId xmlns:p14="http://schemas.microsoft.com/office/powerpoint/2010/main" val="2704278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서비스매니저</a:t>
            </a:r>
            <a:r>
              <a:rPr lang="en-US" altLang="ko-KR" dirty="0" smtClean="0"/>
              <a:t>, </a:t>
            </a:r>
            <a:r>
              <a:rPr lang="ko-KR" altLang="en-US" dirty="0" err="1" smtClean="0"/>
              <a:t>뷰티코디네이터</a:t>
            </a:r>
            <a:r>
              <a:rPr lang="en-US" altLang="ko-KR" dirty="0" smtClean="0"/>
              <a:t>, </a:t>
            </a:r>
            <a:r>
              <a:rPr lang="ko-KR" altLang="en-US" dirty="0" err="1" smtClean="0"/>
              <a:t>네일아트</a:t>
            </a:r>
            <a:r>
              <a:rPr lang="ko-KR" altLang="en-US" dirty="0" smtClean="0"/>
              <a:t> </a:t>
            </a:r>
            <a:r>
              <a:rPr lang="ko-KR" altLang="en-US" dirty="0" err="1" smtClean="0"/>
              <a:t>자격반</a:t>
            </a:r>
            <a:r>
              <a:rPr lang="en-US" altLang="ko-KR" dirty="0" smtClean="0"/>
              <a:t>, </a:t>
            </a:r>
            <a:r>
              <a:rPr lang="ko-KR" altLang="en-US" dirty="0" err="1" smtClean="0"/>
              <a:t>뷰티동아리반</a:t>
            </a:r>
            <a:r>
              <a:rPr lang="en-US" altLang="ko-KR" dirty="0" smtClean="0"/>
              <a:t>, CS</a:t>
            </a:r>
            <a:r>
              <a:rPr lang="ko-KR" altLang="en-US" dirty="0" smtClean="0"/>
              <a:t>컨설턴트</a:t>
            </a:r>
            <a:r>
              <a:rPr lang="en-US" altLang="ko-KR" dirty="0" smtClean="0"/>
              <a:t>, </a:t>
            </a:r>
            <a:r>
              <a:rPr lang="ko-KR" altLang="en-US" dirty="0" smtClean="0"/>
              <a:t>병원서비스강사</a:t>
            </a:r>
            <a:r>
              <a:rPr lang="en-US" altLang="ko-KR" dirty="0" smtClean="0"/>
              <a:t>, </a:t>
            </a:r>
            <a:r>
              <a:rPr lang="ko-KR" altLang="en-US" dirty="0" smtClean="0"/>
              <a:t>보험심사평가사</a:t>
            </a:r>
            <a:r>
              <a:rPr lang="en-US" altLang="ko-KR" dirty="0" smtClean="0"/>
              <a:t>, </a:t>
            </a:r>
            <a:r>
              <a:rPr lang="ko-KR" altLang="en-US" dirty="0" err="1" smtClean="0"/>
              <a:t>아동돌봄지도사</a:t>
            </a:r>
            <a:endParaRPr lang="ko-KR" altLang="en-US" dirty="0"/>
          </a:p>
        </p:txBody>
      </p:sp>
      <p:sp>
        <p:nvSpPr>
          <p:cNvPr id="4" name="슬라이드 번호 개체 틀 3"/>
          <p:cNvSpPr>
            <a:spLocks noGrp="1"/>
          </p:cNvSpPr>
          <p:nvPr>
            <p:ph type="sldNum" sz="quarter" idx="10"/>
          </p:nvPr>
        </p:nvSpPr>
        <p:spPr/>
        <p:txBody>
          <a:bodyPr/>
          <a:lstStyle/>
          <a:p>
            <a:fld id="{B0A94CFA-7DD3-4558-BE44-CF87F233CAA4}" type="slidenum">
              <a:rPr lang="ko-KR" altLang="en-US" smtClean="0"/>
              <a:pPr/>
              <a:t>19</a:t>
            </a:fld>
            <a:endParaRPr lang="ko-KR" altLang="en-US"/>
          </a:p>
        </p:txBody>
      </p:sp>
    </p:spTree>
    <p:extLst>
      <p:ext uri="{BB962C8B-B14F-4D97-AF65-F5344CB8AC3E}">
        <p14:creationId xmlns:p14="http://schemas.microsoft.com/office/powerpoint/2010/main" val="2817426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서비스매니저</a:t>
            </a:r>
            <a:r>
              <a:rPr lang="en-US" altLang="ko-KR" dirty="0" smtClean="0"/>
              <a:t>, </a:t>
            </a:r>
            <a:r>
              <a:rPr lang="ko-KR" altLang="en-US" dirty="0" err="1" smtClean="0"/>
              <a:t>뷰티코디네이터</a:t>
            </a:r>
            <a:r>
              <a:rPr lang="en-US" altLang="ko-KR" dirty="0" smtClean="0"/>
              <a:t>, </a:t>
            </a:r>
            <a:r>
              <a:rPr lang="ko-KR" altLang="en-US" dirty="0" err="1" smtClean="0"/>
              <a:t>네일아트</a:t>
            </a:r>
            <a:r>
              <a:rPr lang="ko-KR" altLang="en-US" dirty="0" smtClean="0"/>
              <a:t> </a:t>
            </a:r>
            <a:r>
              <a:rPr lang="ko-KR" altLang="en-US" dirty="0" err="1" smtClean="0"/>
              <a:t>자격반</a:t>
            </a:r>
            <a:r>
              <a:rPr lang="en-US" altLang="ko-KR" dirty="0" smtClean="0"/>
              <a:t>, </a:t>
            </a:r>
            <a:r>
              <a:rPr lang="ko-KR" altLang="en-US" dirty="0" err="1" smtClean="0"/>
              <a:t>뷰티동아리반</a:t>
            </a:r>
            <a:r>
              <a:rPr lang="en-US" altLang="ko-KR" dirty="0" smtClean="0"/>
              <a:t>, CS</a:t>
            </a:r>
            <a:r>
              <a:rPr lang="ko-KR" altLang="en-US" dirty="0" smtClean="0"/>
              <a:t>컨설턴트</a:t>
            </a:r>
            <a:r>
              <a:rPr lang="en-US" altLang="ko-KR" dirty="0" smtClean="0"/>
              <a:t>, </a:t>
            </a:r>
            <a:r>
              <a:rPr lang="ko-KR" altLang="en-US" dirty="0" smtClean="0"/>
              <a:t>병원서비스강사</a:t>
            </a:r>
            <a:r>
              <a:rPr lang="en-US" altLang="ko-KR" dirty="0" smtClean="0"/>
              <a:t>, </a:t>
            </a:r>
            <a:r>
              <a:rPr lang="ko-KR" altLang="en-US" dirty="0" smtClean="0"/>
              <a:t>보험심사평가사</a:t>
            </a:r>
            <a:r>
              <a:rPr lang="en-US" altLang="ko-KR" dirty="0" smtClean="0"/>
              <a:t>, </a:t>
            </a:r>
            <a:r>
              <a:rPr lang="ko-KR" altLang="en-US" dirty="0" err="1" smtClean="0"/>
              <a:t>아동돌봄지도사</a:t>
            </a:r>
            <a:endParaRPr lang="ko-KR" altLang="en-US" dirty="0"/>
          </a:p>
        </p:txBody>
      </p:sp>
      <p:sp>
        <p:nvSpPr>
          <p:cNvPr id="4" name="슬라이드 번호 개체 틀 3"/>
          <p:cNvSpPr>
            <a:spLocks noGrp="1"/>
          </p:cNvSpPr>
          <p:nvPr>
            <p:ph type="sldNum" sz="quarter" idx="10"/>
          </p:nvPr>
        </p:nvSpPr>
        <p:spPr/>
        <p:txBody>
          <a:bodyPr/>
          <a:lstStyle/>
          <a:p>
            <a:fld id="{B0A94CFA-7DD3-4558-BE44-CF87F233CAA4}" type="slidenum">
              <a:rPr lang="ko-KR" altLang="en-US" smtClean="0"/>
              <a:pPr/>
              <a:t>21</a:t>
            </a:fld>
            <a:endParaRPr lang="ko-KR" altLang="en-US"/>
          </a:p>
        </p:txBody>
      </p:sp>
    </p:spTree>
    <p:extLst>
      <p:ext uri="{BB962C8B-B14F-4D97-AF65-F5344CB8AC3E}">
        <p14:creationId xmlns:p14="http://schemas.microsoft.com/office/powerpoint/2010/main" val="2119941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514350" y="2840568"/>
            <a:ext cx="5829300" cy="1960033"/>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A6136377-F80A-4C26-BBC0-A6E39A3758F0}" type="datetimeFigureOut">
              <a:rPr lang="ko-KR" altLang="en-US" smtClean="0"/>
              <a:pPr/>
              <a:t>2020-09-12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418561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6136377-F80A-4C26-BBC0-A6E39A3758F0}" type="datetimeFigureOut">
              <a:rPr lang="ko-KR" altLang="en-US" smtClean="0"/>
              <a:pPr/>
              <a:t>2020-09-12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20246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4972050" y="366185"/>
            <a:ext cx="1543050" cy="7802033"/>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342900" y="366185"/>
            <a:ext cx="4514850" cy="7802033"/>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6136377-F80A-4C26-BBC0-A6E39A3758F0}" type="datetimeFigureOut">
              <a:rPr lang="ko-KR" altLang="en-US" smtClean="0"/>
              <a:pPr/>
              <a:t>2020-09-12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1827820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A6136377-F80A-4C26-BBC0-A6E39A3758F0}" type="datetimeFigureOut">
              <a:rPr lang="ko-KR" altLang="en-US" smtClean="0"/>
              <a:pPr/>
              <a:t>2020-09-12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2032254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541735" y="5875867"/>
            <a:ext cx="5829300" cy="1816100"/>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A6136377-F80A-4C26-BBC0-A6E39A3758F0}" type="datetimeFigureOut">
              <a:rPr lang="ko-KR" altLang="en-US" smtClean="0"/>
              <a:pPr/>
              <a:t>2020-09-12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1119990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A6136377-F80A-4C26-BBC0-A6E39A3758F0}" type="datetimeFigureOut">
              <a:rPr lang="ko-KR" altLang="en-US" smtClean="0"/>
              <a:pPr/>
              <a:t>2020-09-12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287777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A6136377-F80A-4C26-BBC0-A6E39A3758F0}" type="datetimeFigureOut">
              <a:rPr lang="ko-KR" altLang="en-US" smtClean="0"/>
              <a:pPr/>
              <a:t>2020-09-12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170042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A6136377-F80A-4C26-BBC0-A6E39A3758F0}" type="datetimeFigureOut">
              <a:rPr lang="ko-KR" altLang="en-US" smtClean="0"/>
              <a:pPr/>
              <a:t>2020-09-12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2900531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A6136377-F80A-4C26-BBC0-A6E39A3758F0}" type="datetimeFigureOut">
              <a:rPr lang="ko-KR" altLang="en-US" smtClean="0"/>
              <a:pPr/>
              <a:t>2020-09-12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115358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342900" y="364067"/>
            <a:ext cx="2256235" cy="154940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A6136377-F80A-4C26-BBC0-A6E39A3758F0}" type="datetimeFigureOut">
              <a:rPr lang="ko-KR" altLang="en-US" smtClean="0"/>
              <a:pPr/>
              <a:t>2020-09-12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353207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344216" y="6400800"/>
            <a:ext cx="4114800" cy="755651"/>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A6136377-F80A-4C26-BBC0-A6E39A3758F0}" type="datetimeFigureOut">
              <a:rPr lang="ko-KR" altLang="en-US" smtClean="0"/>
              <a:pPr/>
              <a:t>2020-09-12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364839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A6136377-F80A-4C26-BBC0-A6E39A3758F0}" type="datetimeFigureOut">
              <a:rPr lang="ko-KR" altLang="en-US" smtClean="0"/>
              <a:pPr/>
              <a:t>2020-09-12</a:t>
            </a:fld>
            <a:endParaRPr lang="ko-KR" altLang="en-US"/>
          </a:p>
        </p:txBody>
      </p:sp>
      <p:sp>
        <p:nvSpPr>
          <p:cNvPr id="5" name="바닥글 개체 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CEA901F4-BED9-4584-A062-9612194360E0}" type="slidenum">
              <a:rPr lang="ko-KR" altLang="en-US" smtClean="0"/>
              <a:pPr/>
              <a:t>‹#›</a:t>
            </a:fld>
            <a:endParaRPr lang="ko-KR" altLang="en-US"/>
          </a:p>
        </p:txBody>
      </p:sp>
    </p:spTree>
    <p:extLst>
      <p:ext uri="{BB962C8B-B14F-4D97-AF65-F5344CB8AC3E}">
        <p14:creationId xmlns:p14="http://schemas.microsoft.com/office/powerpoint/2010/main" val="474953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그림 36">
            <a:extLst>
              <a:ext uri="{FF2B5EF4-FFF2-40B4-BE49-F238E27FC236}">
                <a16:creationId xmlns:a16="http://schemas.microsoft.com/office/drawing/2014/main" id="{9461F49B-603A-42C0-8206-104BA8B2C33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l="25184" r="8639"/>
          <a:stretch/>
        </p:blipFill>
        <p:spPr>
          <a:xfrm>
            <a:off x="0" y="-31491"/>
            <a:ext cx="6858000" cy="9211733"/>
          </a:xfrm>
          <a:prstGeom prst="rect">
            <a:avLst/>
          </a:prstGeom>
        </p:spPr>
      </p:pic>
      <p:sp>
        <p:nvSpPr>
          <p:cNvPr id="39" name="직사각형 38">
            <a:extLst>
              <a:ext uri="{FF2B5EF4-FFF2-40B4-BE49-F238E27FC236}">
                <a16:creationId xmlns:a16="http://schemas.microsoft.com/office/drawing/2014/main" id="{9FF0DF79-BE40-4A34-9DB1-DEDC575DA991}"/>
              </a:ext>
            </a:extLst>
          </p:cNvPr>
          <p:cNvSpPr/>
          <p:nvPr/>
        </p:nvSpPr>
        <p:spPr>
          <a:xfrm>
            <a:off x="-8200" y="-31493"/>
            <a:ext cx="6858000" cy="9211735"/>
          </a:xfrm>
          <a:prstGeom prst="rect">
            <a:avLst/>
          </a:prstGeom>
          <a:solidFill>
            <a:srgbClr val="40A8C8">
              <a:alpha val="3372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9F626C50-C6E8-48AF-ACDA-8408224B8516}"/>
              </a:ext>
            </a:extLst>
          </p:cNvPr>
          <p:cNvSpPr txBox="1"/>
          <p:nvPr/>
        </p:nvSpPr>
        <p:spPr>
          <a:xfrm>
            <a:off x="1494973" y="4627796"/>
            <a:ext cx="184731" cy="369332"/>
          </a:xfrm>
          <a:prstGeom prst="rect">
            <a:avLst/>
          </a:prstGeom>
          <a:noFill/>
        </p:spPr>
        <p:txBody>
          <a:bodyPr wrap="none" rtlCol="0">
            <a:spAutoFit/>
          </a:bodyPr>
          <a:lstStyle/>
          <a:p>
            <a:endParaRPr lang="ko-KR" altLang="en-US" dirty="0"/>
          </a:p>
        </p:txBody>
      </p:sp>
      <p:sp>
        <p:nvSpPr>
          <p:cNvPr id="34" name="TextBox 33">
            <a:extLst>
              <a:ext uri="{FF2B5EF4-FFF2-40B4-BE49-F238E27FC236}">
                <a16:creationId xmlns:a16="http://schemas.microsoft.com/office/drawing/2014/main" id="{D43BF636-DF17-4384-B8CB-BF1132EB51A4}"/>
              </a:ext>
            </a:extLst>
          </p:cNvPr>
          <p:cNvSpPr txBox="1"/>
          <p:nvPr/>
        </p:nvSpPr>
        <p:spPr>
          <a:xfrm>
            <a:off x="960542" y="3760304"/>
            <a:ext cx="5061001" cy="415498"/>
          </a:xfrm>
          <a:prstGeom prst="rect">
            <a:avLst/>
          </a:prstGeom>
          <a:noFill/>
        </p:spPr>
        <p:txBody>
          <a:bodyPr wrap="none" rtlCol="0">
            <a:spAutoFit/>
          </a:bodyPr>
          <a:lstStyle/>
          <a:p>
            <a:pPr algn="l"/>
            <a:r>
              <a:rPr lang="ko-KR" altLang="en-US" sz="2100" dirty="0">
                <a:solidFill>
                  <a:schemeClr val="bg1"/>
                </a:solidFill>
                <a:latin typeface="고도 M" panose="02000503000000020004" pitchFamily="2" charset="-127"/>
                <a:ea typeface="고도 M" panose="02000503000000020004" pitchFamily="2" charset="-127"/>
              </a:rPr>
              <a:t>프로가 </a:t>
            </a:r>
            <a:r>
              <a:rPr lang="ko-KR" altLang="en-US" sz="2100" dirty="0" smtClean="0">
                <a:solidFill>
                  <a:schemeClr val="bg1"/>
                </a:solidFill>
                <a:latin typeface="고도 M" panose="02000503000000020004" pitchFamily="2" charset="-127"/>
                <a:ea typeface="고도 M" panose="02000503000000020004" pitchFamily="2" charset="-127"/>
              </a:rPr>
              <a:t>되고 싶다면 </a:t>
            </a:r>
            <a:r>
              <a:rPr lang="ko-KR" altLang="en-US" sz="2100" dirty="0">
                <a:solidFill>
                  <a:schemeClr val="bg1"/>
                </a:solidFill>
                <a:latin typeface="고도 M" panose="02000503000000020004" pitchFamily="2" charset="-127"/>
                <a:ea typeface="고도 M" panose="02000503000000020004" pitchFamily="2" charset="-127"/>
              </a:rPr>
              <a:t>지금 업그레이드 할 시간</a:t>
            </a:r>
          </a:p>
        </p:txBody>
      </p:sp>
      <p:sp>
        <p:nvSpPr>
          <p:cNvPr id="38" name="직사각형 37">
            <a:extLst>
              <a:ext uri="{FF2B5EF4-FFF2-40B4-BE49-F238E27FC236}">
                <a16:creationId xmlns:a16="http://schemas.microsoft.com/office/drawing/2014/main" id="{892AC33F-A171-43C5-BA50-DD703044DA75}"/>
              </a:ext>
            </a:extLst>
          </p:cNvPr>
          <p:cNvSpPr/>
          <p:nvPr/>
        </p:nvSpPr>
        <p:spPr>
          <a:xfrm>
            <a:off x="960120" y="4303645"/>
            <a:ext cx="4861560" cy="717551"/>
          </a:xfrm>
          <a:prstGeom prst="rect">
            <a:avLst/>
          </a:prstGeom>
          <a:solidFill>
            <a:srgbClr val="93CE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7B2FD1C1-2298-4060-ABBD-78DFDB30E19A}"/>
              </a:ext>
            </a:extLst>
          </p:cNvPr>
          <p:cNvSpPr txBox="1"/>
          <p:nvPr/>
        </p:nvSpPr>
        <p:spPr>
          <a:xfrm>
            <a:off x="909722" y="4257043"/>
            <a:ext cx="5038559" cy="646331"/>
          </a:xfrm>
          <a:prstGeom prst="rect">
            <a:avLst/>
          </a:prstGeom>
          <a:noFill/>
        </p:spPr>
        <p:txBody>
          <a:bodyPr wrap="square" rtlCol="0">
            <a:spAutoFit/>
          </a:bodyPr>
          <a:lstStyle/>
          <a:p>
            <a:r>
              <a:rPr lang="ko-KR" altLang="en-US" sz="3600" dirty="0" smtClean="0">
                <a:solidFill>
                  <a:schemeClr val="bg1"/>
                </a:solidFill>
                <a:latin typeface="고도 M" panose="02000503000000020004" pitchFamily="2" charset="-127"/>
                <a:ea typeface="고도 M" panose="02000503000000020004" pitchFamily="2" charset="-127"/>
              </a:rPr>
              <a:t>한국커리어디자인교육원</a:t>
            </a:r>
            <a:endParaRPr lang="ko-KR" altLang="en-US" sz="3600" dirty="0">
              <a:solidFill>
                <a:schemeClr val="bg1"/>
              </a:solidFill>
              <a:latin typeface="고도 M" panose="02000503000000020004" pitchFamily="2" charset="-127"/>
              <a:ea typeface="고도 M" panose="02000503000000020004" pitchFamily="2" charset="-127"/>
            </a:endParaRPr>
          </a:p>
        </p:txBody>
      </p:sp>
      <p:pic>
        <p:nvPicPr>
          <p:cNvPr id="44" name="그림 43">
            <a:extLst>
              <a:ext uri="{FF2B5EF4-FFF2-40B4-BE49-F238E27FC236}">
                <a16:creationId xmlns:a16="http://schemas.microsoft.com/office/drawing/2014/main" id="{E086B622-358E-43ED-9C5A-06FF5464A240}"/>
              </a:ext>
            </a:extLst>
          </p:cNvPr>
          <p:cNvPicPr>
            <a:picLocks noChangeAspect="1"/>
          </p:cNvPicPr>
          <p:nvPr/>
        </p:nvPicPr>
        <p:blipFill rotWithShape="1">
          <a:blip r:embed="rId4" cstate="print"/>
          <a:srcRect t="58938"/>
          <a:stretch/>
        </p:blipFill>
        <p:spPr>
          <a:xfrm>
            <a:off x="1279974" y="5021195"/>
            <a:ext cx="4298053" cy="1436664"/>
          </a:xfrm>
          <a:prstGeom prst="rect">
            <a:avLst/>
          </a:prstGeom>
        </p:spPr>
      </p:pic>
      <p:pic>
        <p:nvPicPr>
          <p:cNvPr id="45" name="그림 44">
            <a:extLst>
              <a:ext uri="{FF2B5EF4-FFF2-40B4-BE49-F238E27FC236}">
                <a16:creationId xmlns:a16="http://schemas.microsoft.com/office/drawing/2014/main" id="{6B542D83-3F0E-46D7-963E-D433F27D3A29}"/>
              </a:ext>
            </a:extLst>
          </p:cNvPr>
          <p:cNvPicPr>
            <a:picLocks noChangeAspect="1"/>
          </p:cNvPicPr>
          <p:nvPr/>
        </p:nvPicPr>
        <p:blipFill rotWithShape="1">
          <a:blip r:embed="rId4" cstate="print"/>
          <a:srcRect b="78373"/>
          <a:stretch/>
        </p:blipFill>
        <p:spPr>
          <a:xfrm>
            <a:off x="1279974" y="2959101"/>
            <a:ext cx="4298053" cy="756679"/>
          </a:xfrm>
          <a:prstGeom prst="rect">
            <a:avLst/>
          </a:prstGeom>
        </p:spPr>
      </p:pic>
      <p:grpSp>
        <p:nvGrpSpPr>
          <p:cNvPr id="41" name="그룹 40">
            <a:extLst>
              <a:ext uri="{FF2B5EF4-FFF2-40B4-BE49-F238E27FC236}">
                <a16:creationId xmlns:a16="http://schemas.microsoft.com/office/drawing/2014/main" id="{C875639B-7EED-428F-8D70-C81D2EE0A932}"/>
              </a:ext>
            </a:extLst>
          </p:cNvPr>
          <p:cNvGrpSpPr/>
          <p:nvPr/>
        </p:nvGrpSpPr>
        <p:grpSpPr>
          <a:xfrm>
            <a:off x="1749740" y="5501450"/>
            <a:ext cx="3359844" cy="417651"/>
            <a:chOff x="2895305" y="5818292"/>
            <a:chExt cx="3359844" cy="313238"/>
          </a:xfrm>
        </p:grpSpPr>
        <p:sp>
          <p:nvSpPr>
            <p:cNvPr id="21" name="TextBox 20">
              <a:extLst>
                <a:ext uri="{FF2B5EF4-FFF2-40B4-BE49-F238E27FC236}">
                  <a16:creationId xmlns:a16="http://schemas.microsoft.com/office/drawing/2014/main" id="{12CFAD77-433B-44F5-BFA0-1ED773077583}"/>
                </a:ext>
              </a:extLst>
            </p:cNvPr>
            <p:cNvSpPr txBox="1"/>
            <p:nvPr/>
          </p:nvSpPr>
          <p:spPr>
            <a:xfrm>
              <a:off x="3784601" y="5818292"/>
              <a:ext cx="2470548" cy="276999"/>
            </a:xfrm>
            <a:prstGeom prst="rect">
              <a:avLst/>
            </a:prstGeom>
            <a:noFill/>
          </p:spPr>
          <p:txBody>
            <a:bodyPr wrap="none" rtlCol="0">
              <a:spAutoFit/>
            </a:bodyPr>
            <a:lstStyle/>
            <a:p>
              <a:r>
                <a:rPr lang="ko-KR" altLang="en-US" dirty="0" err="1">
                  <a:ln w="19050">
                    <a:solidFill>
                      <a:schemeClr val="bg1">
                        <a:lumMod val="95000"/>
                      </a:schemeClr>
                    </a:solidFill>
                  </a:ln>
                  <a:latin typeface="고도 M" panose="02000503000000020004" pitchFamily="2" charset="-127"/>
                  <a:ea typeface="고도 M" panose="02000503000000020004" pitchFamily="2" charset="-127"/>
                </a:rPr>
                <a:t>한국커리어디자인교육원</a:t>
              </a:r>
              <a:endParaRPr lang="ko-KR" altLang="en-US" dirty="0">
                <a:ln w="19050">
                  <a:solidFill>
                    <a:schemeClr val="bg1">
                      <a:lumMod val="95000"/>
                    </a:schemeClr>
                  </a:solidFill>
                </a:ln>
                <a:latin typeface="고도 M" panose="02000503000000020004" pitchFamily="2" charset="-127"/>
                <a:ea typeface="고도 M" panose="02000503000000020004" pitchFamily="2" charset="-127"/>
              </a:endParaRPr>
            </a:p>
          </p:txBody>
        </p:sp>
        <p:grpSp>
          <p:nvGrpSpPr>
            <p:cNvPr id="33" name="그룹 32">
              <a:extLst>
                <a:ext uri="{FF2B5EF4-FFF2-40B4-BE49-F238E27FC236}">
                  <a16:creationId xmlns:a16="http://schemas.microsoft.com/office/drawing/2014/main" id="{C858974A-6BB5-4BA3-B467-E447564F25B9}"/>
                </a:ext>
              </a:extLst>
            </p:cNvPr>
            <p:cNvGrpSpPr/>
            <p:nvPr/>
          </p:nvGrpSpPr>
          <p:grpSpPr>
            <a:xfrm>
              <a:off x="2895305" y="5832643"/>
              <a:ext cx="1050991" cy="298887"/>
              <a:chOff x="2876255" y="5823118"/>
              <a:chExt cx="1050991" cy="298887"/>
            </a:xfrm>
          </p:grpSpPr>
          <p:sp>
            <p:nvSpPr>
              <p:cNvPr id="22" name="TextBox 21">
                <a:extLst>
                  <a:ext uri="{FF2B5EF4-FFF2-40B4-BE49-F238E27FC236}">
                    <a16:creationId xmlns:a16="http://schemas.microsoft.com/office/drawing/2014/main" id="{6A2D67AD-72BA-4DA7-A7C7-EEB9D4E8556C}"/>
                  </a:ext>
                </a:extLst>
              </p:cNvPr>
              <p:cNvSpPr txBox="1"/>
              <p:nvPr/>
            </p:nvSpPr>
            <p:spPr>
              <a:xfrm>
                <a:off x="2876255" y="5823118"/>
                <a:ext cx="1050991" cy="196208"/>
              </a:xfrm>
              <a:prstGeom prst="rect">
                <a:avLst/>
              </a:prstGeom>
              <a:noFill/>
            </p:spPr>
            <p:txBody>
              <a:bodyPr wrap="square" rtlCol="0">
                <a:spAutoFit/>
              </a:bodyPr>
              <a:lstStyle/>
              <a:p>
                <a:r>
                  <a:rPr lang="en-US" altLang="ko-KR" sz="1100" dirty="0">
                    <a:ln w="12700">
                      <a:solidFill>
                        <a:schemeClr val="bg1">
                          <a:lumMod val="95000"/>
                        </a:schemeClr>
                      </a:solidFill>
                    </a:ln>
                    <a:solidFill>
                      <a:srgbClr val="40A8C8"/>
                    </a:solidFill>
                    <a:latin typeface="고도 M" panose="02000503000000020004" pitchFamily="2" charset="-127"/>
                    <a:ea typeface="고도 M" panose="02000503000000020004" pitchFamily="2" charset="-127"/>
                  </a:rPr>
                  <a:t>C</a:t>
                </a:r>
                <a:r>
                  <a:rPr lang="en-US" altLang="ko-KR" sz="1000" dirty="0">
                    <a:ln w="12700">
                      <a:solidFill>
                        <a:schemeClr val="bg1">
                          <a:lumMod val="95000"/>
                        </a:schemeClr>
                      </a:solidFill>
                    </a:ln>
                    <a:solidFill>
                      <a:schemeClr val="bg2">
                        <a:lumMod val="25000"/>
                      </a:schemeClr>
                    </a:solidFill>
                    <a:latin typeface="고도 M" panose="02000503000000020004" pitchFamily="2" charset="-127"/>
                    <a:ea typeface="고도 M" panose="02000503000000020004" pitchFamily="2" charset="-127"/>
                  </a:rPr>
                  <a:t>areer</a:t>
                </a:r>
                <a:r>
                  <a:rPr lang="en-US" altLang="ko-KR" sz="600" dirty="0">
                    <a:ln w="12700">
                      <a:solidFill>
                        <a:schemeClr val="bg1">
                          <a:lumMod val="95000"/>
                        </a:schemeClr>
                      </a:solidFill>
                    </a:ln>
                    <a:latin typeface="고도 M" panose="02000503000000020004" pitchFamily="2" charset="-127"/>
                    <a:ea typeface="고도 M" panose="02000503000000020004" pitchFamily="2" charset="-127"/>
                  </a:rPr>
                  <a:t> </a:t>
                </a:r>
                <a:r>
                  <a:rPr lang="en-US" altLang="ko-KR" sz="1100" dirty="0">
                    <a:ln w="12700">
                      <a:solidFill>
                        <a:schemeClr val="bg1">
                          <a:lumMod val="95000"/>
                        </a:schemeClr>
                      </a:solidFill>
                    </a:ln>
                    <a:solidFill>
                      <a:srgbClr val="40A8C8"/>
                    </a:solidFill>
                    <a:latin typeface="고도 M" panose="02000503000000020004" pitchFamily="2" charset="-127"/>
                    <a:ea typeface="고도 M" panose="02000503000000020004" pitchFamily="2" charset="-127"/>
                  </a:rPr>
                  <a:t>D</a:t>
                </a:r>
                <a:r>
                  <a:rPr lang="en-US" altLang="ko-KR" sz="1000" dirty="0">
                    <a:ln w="12700">
                      <a:solidFill>
                        <a:schemeClr val="bg1">
                          <a:lumMod val="95000"/>
                        </a:schemeClr>
                      </a:solidFill>
                    </a:ln>
                    <a:solidFill>
                      <a:schemeClr val="bg2">
                        <a:lumMod val="25000"/>
                      </a:schemeClr>
                    </a:solidFill>
                    <a:latin typeface="고도 M" panose="02000503000000020004" pitchFamily="2" charset="-127"/>
                    <a:ea typeface="고도 M" panose="02000503000000020004" pitchFamily="2" charset="-127"/>
                  </a:rPr>
                  <a:t>esign</a:t>
                </a:r>
                <a:endParaRPr lang="ko-KR" altLang="en-US" sz="1100" dirty="0">
                  <a:ln w="12700">
                    <a:solidFill>
                      <a:schemeClr val="bg1">
                        <a:lumMod val="95000"/>
                      </a:schemeClr>
                    </a:solidFill>
                  </a:ln>
                  <a:solidFill>
                    <a:schemeClr val="bg2">
                      <a:lumMod val="25000"/>
                    </a:schemeClr>
                  </a:solidFill>
                  <a:latin typeface="고도 M" panose="02000503000000020004" pitchFamily="2" charset="-127"/>
                  <a:ea typeface="고도 M" panose="02000503000000020004" pitchFamily="2" charset="-127"/>
                </a:endParaRPr>
              </a:p>
            </p:txBody>
          </p:sp>
          <p:sp>
            <p:nvSpPr>
              <p:cNvPr id="24" name="TextBox 23">
                <a:extLst>
                  <a:ext uri="{FF2B5EF4-FFF2-40B4-BE49-F238E27FC236}">
                    <a16:creationId xmlns:a16="http://schemas.microsoft.com/office/drawing/2014/main" id="{C2FC3CAE-907E-4411-8B6C-35F3B82E8C6C}"/>
                  </a:ext>
                </a:extLst>
              </p:cNvPr>
              <p:cNvSpPr txBox="1"/>
              <p:nvPr/>
            </p:nvSpPr>
            <p:spPr>
              <a:xfrm>
                <a:off x="2889830" y="5977735"/>
                <a:ext cx="1032655" cy="144270"/>
              </a:xfrm>
              <a:prstGeom prst="rect">
                <a:avLst/>
              </a:prstGeom>
              <a:noFill/>
            </p:spPr>
            <p:txBody>
              <a:bodyPr wrap="none" rtlCol="0">
                <a:spAutoFit/>
              </a:bodyPr>
              <a:lstStyle/>
              <a:p>
                <a:r>
                  <a:rPr lang="en-US" altLang="ko-KR" sz="650" dirty="0">
                    <a:ln w="12700">
                      <a:solidFill>
                        <a:schemeClr val="bg1">
                          <a:lumMod val="95000"/>
                        </a:schemeClr>
                      </a:solidFill>
                    </a:ln>
                    <a:solidFill>
                      <a:srgbClr val="002060"/>
                    </a:solidFill>
                    <a:latin typeface="고도 M" panose="02000503000000020004" pitchFamily="2" charset="-127"/>
                    <a:ea typeface="고도 M" panose="02000503000000020004" pitchFamily="2" charset="-127"/>
                  </a:rPr>
                  <a:t>E</a:t>
                </a:r>
                <a:r>
                  <a:rPr lang="en-US" altLang="ko-KR" sz="650" dirty="0">
                    <a:ln w="12700">
                      <a:solidFill>
                        <a:schemeClr val="bg1">
                          <a:lumMod val="95000"/>
                        </a:schemeClr>
                      </a:solidFill>
                    </a:ln>
                    <a:solidFill>
                      <a:schemeClr val="bg2">
                        <a:lumMod val="25000"/>
                      </a:schemeClr>
                    </a:solidFill>
                    <a:latin typeface="고도 M" panose="02000503000000020004" pitchFamily="2" charset="-127"/>
                    <a:ea typeface="고도 M" panose="02000503000000020004" pitchFamily="2" charset="-127"/>
                  </a:rPr>
                  <a:t>ducation</a:t>
                </a:r>
                <a:r>
                  <a:rPr lang="en-US" altLang="ko-KR" sz="650" dirty="0">
                    <a:ln w="12700">
                      <a:solidFill>
                        <a:schemeClr val="bg1">
                          <a:lumMod val="95000"/>
                        </a:schemeClr>
                      </a:solidFill>
                    </a:ln>
                    <a:latin typeface="고도 M" panose="02000503000000020004" pitchFamily="2" charset="-127"/>
                    <a:ea typeface="고도 M" panose="02000503000000020004" pitchFamily="2" charset="-127"/>
                  </a:rPr>
                  <a:t> </a:t>
                </a:r>
                <a:r>
                  <a:rPr lang="en-US" altLang="ko-KR" sz="650" dirty="0">
                    <a:ln w="12700">
                      <a:solidFill>
                        <a:schemeClr val="bg1">
                          <a:lumMod val="95000"/>
                        </a:schemeClr>
                      </a:solidFill>
                    </a:ln>
                    <a:solidFill>
                      <a:srgbClr val="002060"/>
                    </a:solidFill>
                    <a:latin typeface="고도 M" panose="02000503000000020004" pitchFamily="2" charset="-127"/>
                    <a:ea typeface="고도 M" panose="02000503000000020004" pitchFamily="2" charset="-127"/>
                  </a:rPr>
                  <a:t>I</a:t>
                </a:r>
                <a:r>
                  <a:rPr lang="en-US" altLang="ko-KR" sz="650" dirty="0">
                    <a:ln w="12700">
                      <a:solidFill>
                        <a:schemeClr val="bg1">
                          <a:lumMod val="95000"/>
                        </a:schemeClr>
                      </a:solidFill>
                    </a:ln>
                    <a:solidFill>
                      <a:schemeClr val="bg2">
                        <a:lumMod val="25000"/>
                      </a:schemeClr>
                    </a:solidFill>
                    <a:latin typeface="고도 M" panose="02000503000000020004" pitchFamily="2" charset="-127"/>
                    <a:ea typeface="고도 M" panose="02000503000000020004" pitchFamily="2" charset="-127"/>
                  </a:rPr>
                  <a:t>nstitution</a:t>
                </a:r>
                <a:r>
                  <a:rPr lang="en-US" altLang="ko-KR" sz="650" dirty="0">
                    <a:ln w="12700">
                      <a:solidFill>
                        <a:schemeClr val="bg1">
                          <a:lumMod val="95000"/>
                        </a:schemeClr>
                      </a:solidFill>
                    </a:ln>
                    <a:latin typeface="고도 M" panose="02000503000000020004" pitchFamily="2" charset="-127"/>
                    <a:ea typeface="고도 M" panose="02000503000000020004" pitchFamily="2" charset="-127"/>
                  </a:rPr>
                  <a:t> </a:t>
                </a:r>
                <a:endParaRPr lang="ko-KR" altLang="en-US" sz="650" dirty="0">
                  <a:ln w="12700">
                    <a:solidFill>
                      <a:schemeClr val="bg1">
                        <a:lumMod val="95000"/>
                      </a:schemeClr>
                    </a:solidFill>
                  </a:ln>
                  <a:latin typeface="고도 M" panose="02000503000000020004" pitchFamily="2" charset="-127"/>
                  <a:ea typeface="고도 M" panose="02000503000000020004" pitchFamily="2" charset="-127"/>
                </a:endParaRPr>
              </a:p>
            </p:txBody>
          </p:sp>
        </p:grpSp>
      </p:grpSp>
      <p:grpSp>
        <p:nvGrpSpPr>
          <p:cNvPr id="48" name="그룹 47">
            <a:extLst>
              <a:ext uri="{FF2B5EF4-FFF2-40B4-BE49-F238E27FC236}">
                <a16:creationId xmlns:a16="http://schemas.microsoft.com/office/drawing/2014/main" id="{88B0EA2A-37AB-4EBB-9A18-8B2694E79469}"/>
              </a:ext>
            </a:extLst>
          </p:cNvPr>
          <p:cNvGrpSpPr/>
          <p:nvPr/>
        </p:nvGrpSpPr>
        <p:grpSpPr>
          <a:xfrm>
            <a:off x="1749740" y="5503445"/>
            <a:ext cx="3359844" cy="417651"/>
            <a:chOff x="2895305" y="5818292"/>
            <a:chExt cx="3359844" cy="313238"/>
          </a:xfrm>
        </p:grpSpPr>
        <p:sp>
          <p:nvSpPr>
            <p:cNvPr id="49" name="TextBox 48">
              <a:extLst>
                <a:ext uri="{FF2B5EF4-FFF2-40B4-BE49-F238E27FC236}">
                  <a16:creationId xmlns:a16="http://schemas.microsoft.com/office/drawing/2014/main" id="{DDEB8ACD-65FD-476D-BF2D-8B7C7A738798}"/>
                </a:ext>
              </a:extLst>
            </p:cNvPr>
            <p:cNvSpPr txBox="1"/>
            <p:nvPr/>
          </p:nvSpPr>
          <p:spPr>
            <a:xfrm>
              <a:off x="3784601" y="5818292"/>
              <a:ext cx="2470548" cy="276999"/>
            </a:xfrm>
            <a:prstGeom prst="rect">
              <a:avLst/>
            </a:prstGeom>
            <a:noFill/>
          </p:spPr>
          <p:txBody>
            <a:bodyPr wrap="none" rtlCol="0">
              <a:spAutoFit/>
            </a:bodyPr>
            <a:lstStyle/>
            <a:p>
              <a:r>
                <a:rPr lang="ko-KR" altLang="en-US" dirty="0" err="1">
                  <a:solidFill>
                    <a:schemeClr val="tx1">
                      <a:lumMod val="75000"/>
                      <a:lumOff val="25000"/>
                    </a:schemeClr>
                  </a:solidFill>
                  <a:latin typeface="고도 M" panose="02000503000000020004" pitchFamily="2" charset="-127"/>
                  <a:ea typeface="고도 M" panose="02000503000000020004" pitchFamily="2" charset="-127"/>
                </a:rPr>
                <a:t>한국커리어디자인교육원</a:t>
              </a:r>
              <a:endParaRPr lang="ko-KR" altLang="en-US" dirty="0">
                <a:solidFill>
                  <a:schemeClr val="tx1">
                    <a:lumMod val="75000"/>
                    <a:lumOff val="25000"/>
                  </a:schemeClr>
                </a:solidFill>
                <a:latin typeface="고도 M" panose="02000503000000020004" pitchFamily="2" charset="-127"/>
                <a:ea typeface="고도 M" panose="02000503000000020004" pitchFamily="2" charset="-127"/>
              </a:endParaRPr>
            </a:p>
          </p:txBody>
        </p:sp>
        <p:grpSp>
          <p:nvGrpSpPr>
            <p:cNvPr id="50" name="그룹 49">
              <a:extLst>
                <a:ext uri="{FF2B5EF4-FFF2-40B4-BE49-F238E27FC236}">
                  <a16:creationId xmlns:a16="http://schemas.microsoft.com/office/drawing/2014/main" id="{4C2FE23F-F840-4CD9-9D42-A52CA4299F69}"/>
                </a:ext>
              </a:extLst>
            </p:cNvPr>
            <p:cNvGrpSpPr/>
            <p:nvPr/>
          </p:nvGrpSpPr>
          <p:grpSpPr>
            <a:xfrm>
              <a:off x="2895305" y="5830262"/>
              <a:ext cx="1050991" cy="301268"/>
              <a:chOff x="2876255" y="5820737"/>
              <a:chExt cx="1050991" cy="301268"/>
            </a:xfrm>
          </p:grpSpPr>
          <p:sp>
            <p:nvSpPr>
              <p:cNvPr id="51" name="TextBox 50">
                <a:extLst>
                  <a:ext uri="{FF2B5EF4-FFF2-40B4-BE49-F238E27FC236}">
                    <a16:creationId xmlns:a16="http://schemas.microsoft.com/office/drawing/2014/main" id="{D9195067-DFA7-479D-9CD5-EC02024228AD}"/>
                  </a:ext>
                </a:extLst>
              </p:cNvPr>
              <p:cNvSpPr txBox="1"/>
              <p:nvPr/>
            </p:nvSpPr>
            <p:spPr>
              <a:xfrm>
                <a:off x="2876255" y="5820737"/>
                <a:ext cx="1050991" cy="196207"/>
              </a:xfrm>
              <a:prstGeom prst="rect">
                <a:avLst/>
              </a:prstGeom>
              <a:noFill/>
            </p:spPr>
            <p:txBody>
              <a:bodyPr wrap="square" rtlCol="0">
                <a:spAutoFit/>
              </a:bodyPr>
              <a:lstStyle/>
              <a:p>
                <a:r>
                  <a:rPr lang="en-US" altLang="ko-KR" sz="1100" dirty="0">
                    <a:solidFill>
                      <a:srgbClr val="40A8C8"/>
                    </a:solidFill>
                    <a:latin typeface="고도 M" panose="02000503000000020004" pitchFamily="2" charset="-127"/>
                    <a:ea typeface="고도 M" panose="02000503000000020004" pitchFamily="2" charset="-127"/>
                  </a:rPr>
                  <a:t>C</a:t>
                </a:r>
                <a:r>
                  <a:rPr lang="en-US" altLang="ko-KR" sz="1000" dirty="0">
                    <a:solidFill>
                      <a:schemeClr val="bg2">
                        <a:lumMod val="25000"/>
                      </a:schemeClr>
                    </a:solidFill>
                    <a:latin typeface="고도 M" panose="02000503000000020004" pitchFamily="2" charset="-127"/>
                    <a:ea typeface="고도 M" panose="02000503000000020004" pitchFamily="2" charset="-127"/>
                  </a:rPr>
                  <a:t>areer</a:t>
                </a:r>
                <a:r>
                  <a:rPr lang="en-US" altLang="ko-KR" sz="600" dirty="0">
                    <a:latin typeface="고도 M" panose="02000503000000020004" pitchFamily="2" charset="-127"/>
                    <a:ea typeface="고도 M" panose="02000503000000020004" pitchFamily="2" charset="-127"/>
                  </a:rPr>
                  <a:t> </a:t>
                </a:r>
                <a:r>
                  <a:rPr lang="en-US" altLang="ko-KR" sz="1100" dirty="0">
                    <a:solidFill>
                      <a:srgbClr val="40A8C8"/>
                    </a:solidFill>
                    <a:latin typeface="고도 M" panose="02000503000000020004" pitchFamily="2" charset="-127"/>
                    <a:ea typeface="고도 M" panose="02000503000000020004" pitchFamily="2" charset="-127"/>
                  </a:rPr>
                  <a:t>D</a:t>
                </a:r>
                <a:r>
                  <a:rPr lang="en-US" altLang="ko-KR" sz="1000" dirty="0">
                    <a:solidFill>
                      <a:schemeClr val="bg2">
                        <a:lumMod val="25000"/>
                      </a:schemeClr>
                    </a:solidFill>
                    <a:latin typeface="고도 M" panose="02000503000000020004" pitchFamily="2" charset="-127"/>
                    <a:ea typeface="고도 M" panose="02000503000000020004" pitchFamily="2" charset="-127"/>
                  </a:rPr>
                  <a:t>esign</a:t>
                </a:r>
                <a:endParaRPr lang="ko-KR" altLang="en-US" sz="1100" dirty="0">
                  <a:solidFill>
                    <a:schemeClr val="bg2">
                      <a:lumMod val="25000"/>
                    </a:schemeClr>
                  </a:solidFill>
                  <a:latin typeface="고도 M" panose="02000503000000020004" pitchFamily="2" charset="-127"/>
                  <a:ea typeface="고도 M" panose="02000503000000020004" pitchFamily="2" charset="-127"/>
                </a:endParaRPr>
              </a:p>
            </p:txBody>
          </p:sp>
          <p:sp>
            <p:nvSpPr>
              <p:cNvPr id="52" name="TextBox 51">
                <a:extLst>
                  <a:ext uri="{FF2B5EF4-FFF2-40B4-BE49-F238E27FC236}">
                    <a16:creationId xmlns:a16="http://schemas.microsoft.com/office/drawing/2014/main" id="{C907D883-28D1-43D9-9A13-0B126CC94531}"/>
                  </a:ext>
                </a:extLst>
              </p:cNvPr>
              <p:cNvSpPr txBox="1"/>
              <p:nvPr/>
            </p:nvSpPr>
            <p:spPr>
              <a:xfrm>
                <a:off x="2889830" y="5977735"/>
                <a:ext cx="1032655" cy="144270"/>
              </a:xfrm>
              <a:prstGeom prst="rect">
                <a:avLst/>
              </a:prstGeom>
              <a:noFill/>
            </p:spPr>
            <p:txBody>
              <a:bodyPr wrap="none" rtlCol="0">
                <a:spAutoFit/>
              </a:bodyPr>
              <a:lstStyle/>
              <a:p>
                <a:r>
                  <a:rPr lang="en-US" altLang="ko-KR" sz="650" dirty="0">
                    <a:solidFill>
                      <a:srgbClr val="002060"/>
                    </a:solidFill>
                    <a:latin typeface="고도 M" panose="02000503000000020004" pitchFamily="2" charset="-127"/>
                    <a:ea typeface="고도 M" panose="02000503000000020004" pitchFamily="2" charset="-127"/>
                  </a:rPr>
                  <a:t>E</a:t>
                </a:r>
                <a:r>
                  <a:rPr lang="en-US" altLang="ko-KR" sz="650" dirty="0">
                    <a:solidFill>
                      <a:schemeClr val="bg2">
                        <a:lumMod val="25000"/>
                      </a:schemeClr>
                    </a:solidFill>
                    <a:latin typeface="고도 M" panose="02000503000000020004" pitchFamily="2" charset="-127"/>
                    <a:ea typeface="고도 M" panose="02000503000000020004" pitchFamily="2" charset="-127"/>
                  </a:rPr>
                  <a:t>ducation</a:t>
                </a:r>
                <a:r>
                  <a:rPr lang="en-US" altLang="ko-KR" sz="650" dirty="0">
                    <a:latin typeface="고도 M" panose="02000503000000020004" pitchFamily="2" charset="-127"/>
                    <a:ea typeface="고도 M" panose="02000503000000020004" pitchFamily="2" charset="-127"/>
                  </a:rPr>
                  <a:t> </a:t>
                </a:r>
                <a:r>
                  <a:rPr lang="en-US" altLang="ko-KR" sz="650" dirty="0">
                    <a:solidFill>
                      <a:srgbClr val="002060"/>
                    </a:solidFill>
                    <a:latin typeface="고도 M" panose="02000503000000020004" pitchFamily="2" charset="-127"/>
                    <a:ea typeface="고도 M" panose="02000503000000020004" pitchFamily="2" charset="-127"/>
                  </a:rPr>
                  <a:t>I</a:t>
                </a:r>
                <a:r>
                  <a:rPr lang="en-US" altLang="ko-KR" sz="650" dirty="0">
                    <a:solidFill>
                      <a:schemeClr val="bg2">
                        <a:lumMod val="25000"/>
                      </a:schemeClr>
                    </a:solidFill>
                    <a:latin typeface="고도 M" panose="02000503000000020004" pitchFamily="2" charset="-127"/>
                    <a:ea typeface="고도 M" panose="02000503000000020004" pitchFamily="2" charset="-127"/>
                  </a:rPr>
                  <a:t>nstitution</a:t>
                </a:r>
                <a:r>
                  <a:rPr lang="en-US" altLang="ko-KR" sz="650" dirty="0">
                    <a:latin typeface="고도 M" panose="02000503000000020004" pitchFamily="2" charset="-127"/>
                    <a:ea typeface="고도 M" panose="02000503000000020004" pitchFamily="2" charset="-127"/>
                  </a:rPr>
                  <a:t> </a:t>
                </a:r>
                <a:endParaRPr lang="ko-KR" altLang="en-US" sz="650" dirty="0">
                  <a:latin typeface="고도 M" panose="02000503000000020004" pitchFamily="2" charset="-127"/>
                  <a:ea typeface="고도 M" panose="02000503000000020004" pitchFamily="2" charset="-127"/>
                </a:endParaRPr>
              </a:p>
            </p:txBody>
          </p:sp>
        </p:grpSp>
      </p:grpSp>
    </p:spTree>
    <p:extLst>
      <p:ext uri="{BB962C8B-B14F-4D97-AF65-F5344CB8AC3E}">
        <p14:creationId xmlns:p14="http://schemas.microsoft.com/office/powerpoint/2010/main" val="1177190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cstate="print">
            <a:extLst>
              <a:ext uri="{28A0092B-C50C-407E-A947-70E740481C1C}">
                <a14:useLocalDpi xmlns:a14="http://schemas.microsoft.com/office/drawing/2010/main" val="0"/>
              </a:ext>
            </a:extLst>
          </a:blip>
          <a:srcRect l="12247"/>
          <a:stretch/>
        </p:blipFill>
        <p:spPr>
          <a:xfrm>
            <a:off x="3280228" y="0"/>
            <a:ext cx="3577771" cy="2411760"/>
          </a:xfrm>
          <a:prstGeom prst="rect">
            <a:avLst/>
          </a:prstGeom>
        </p:spPr>
      </p:pic>
      <p:cxnSp>
        <p:nvCxnSpPr>
          <p:cNvPr id="7" name="직선 연결선 6"/>
          <p:cNvCxnSpPr/>
          <p:nvPr/>
        </p:nvCxnSpPr>
        <p:spPr>
          <a:xfrm>
            <a:off x="-16254" y="4355976"/>
            <a:ext cx="687425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11130" y="5652120"/>
            <a:ext cx="6874254"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260648" y="2490759"/>
            <a:ext cx="6241021" cy="2051103"/>
          </a:xfrm>
          <a:prstGeom prst="rect">
            <a:avLst/>
          </a:prstGeom>
          <a:noFill/>
        </p:spPr>
        <p:txBody>
          <a:bodyPr wrap="square" lIns="65306" tIns="32653" rIns="65306" bIns="32653" rtlCol="0">
            <a:spAutoFit/>
          </a:bodyPr>
          <a:lstStyle/>
          <a:p>
            <a:pPr algn="just">
              <a:lnSpc>
                <a:spcPct val="150000"/>
              </a:lnSpc>
            </a:pPr>
            <a:r>
              <a:rPr lang="ko-KR" altLang="en-US" sz="1600" b="1" dirty="0" err="1">
                <a:latin typeface="고도 M" panose="02000503000000020004" pitchFamily="2" charset="-127"/>
                <a:ea typeface="고도 M" panose="02000503000000020004" pitchFamily="2" charset="-127"/>
              </a:rPr>
              <a:t>노</a:t>
            </a:r>
            <a:r>
              <a:rPr lang="ko-KR" altLang="en-US" sz="1600" b="1" dirty="0" err="1" smtClean="0">
                <a:latin typeface="고도 M" panose="02000503000000020004" pitchFamily="2" charset="-127"/>
                <a:ea typeface="고도 M" panose="02000503000000020004" pitchFamily="2" charset="-127"/>
              </a:rPr>
              <a:t>인심리상담사란</a:t>
            </a:r>
            <a:r>
              <a:rPr lang="en-US" altLang="ko-KR" sz="1600" b="1" dirty="0" smtClean="0">
                <a:latin typeface="고도 M" panose="02000503000000020004" pitchFamily="2" charset="-127"/>
                <a:ea typeface="고도 M" panose="02000503000000020004" pitchFamily="2" charset="-127"/>
              </a:rPr>
              <a:t>?</a:t>
            </a:r>
          </a:p>
          <a:p>
            <a:pPr algn="just">
              <a:lnSpc>
                <a:spcPct val="150000"/>
              </a:lnSpc>
            </a:pPr>
            <a:endParaRPr lang="en-US" altLang="ko-KR" sz="1100" dirty="0" smtClean="0">
              <a:latin typeface="고도 M" panose="02000503000000020004" pitchFamily="2" charset="-127"/>
              <a:ea typeface="고도 M" panose="02000503000000020004" pitchFamily="2" charset="-127"/>
            </a:endParaRPr>
          </a:p>
          <a:p>
            <a:pPr algn="just"/>
            <a:r>
              <a:rPr lang="ko-KR" altLang="en-US" sz="1200" dirty="0" smtClean="0">
                <a:latin typeface="고도 M" panose="02000503000000020004" pitchFamily="2" charset="-127"/>
                <a:ea typeface="고도 M" panose="02000503000000020004" pitchFamily="2" charset="-127"/>
              </a:rPr>
              <a:t>노화로 인하여 신체적</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정서적으로 심리적 불안장애 등을 겪으며 정신건강이나 정서장애와 관련된 문제로 일상생활에 적응하지 못하고  행동상의 장애를 일으켜 도움이 필요로 하는 노인들에게 전문적 대면관계를 통하여 과학적 측정도구 사용이나 상담을 통해 종합적으로 진단하고 심리학적 방법을 활용하여 일상생활 부적응 문제를 해결하며 정신적</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심리적 원조 과정인 상담을 통하여 마음의 안정을 찾을 수 있도록 심리상담 업무를 담당하는 노인심리 </a:t>
            </a:r>
            <a:r>
              <a:rPr lang="ko-KR" altLang="en-US" sz="1200" dirty="0" err="1" smtClean="0">
                <a:latin typeface="고도 M" panose="02000503000000020004" pitchFamily="2" charset="-127"/>
                <a:ea typeface="고도 M" panose="02000503000000020004" pitchFamily="2" charset="-127"/>
              </a:rPr>
              <a:t>상담사로</a:t>
            </a:r>
            <a:r>
              <a:rPr lang="ko-KR" altLang="en-US" sz="1200" dirty="0" smtClean="0">
                <a:latin typeface="고도 M" panose="02000503000000020004" pitchFamily="2" charset="-127"/>
                <a:ea typeface="고도 M" panose="02000503000000020004" pitchFamily="2" charset="-127"/>
              </a:rPr>
              <a:t> 교육과정을 이수한 사람을 </a:t>
            </a:r>
            <a:r>
              <a:rPr lang="ko-KR" altLang="en-US" sz="1200" dirty="0" err="1" smtClean="0">
                <a:latin typeface="고도 M" panose="02000503000000020004" pitchFamily="2" charset="-127"/>
                <a:ea typeface="고도 M" panose="02000503000000020004" pitchFamily="2" charset="-127"/>
              </a:rPr>
              <a:t>ㅁ라한다</a:t>
            </a:r>
            <a:r>
              <a:rPr lang="en-US" altLang="ko-KR" sz="1200" dirty="0" smtClean="0">
                <a:latin typeface="고도 M" panose="02000503000000020004" pitchFamily="2" charset="-127"/>
                <a:ea typeface="고도 M" panose="02000503000000020004" pitchFamily="2" charset="-127"/>
              </a:rPr>
              <a:t>.</a:t>
            </a:r>
            <a:endParaRPr lang="en-US" altLang="ko-KR" sz="1200" dirty="0">
              <a:latin typeface="고도 M" panose="02000503000000020004" pitchFamily="2" charset="-127"/>
              <a:ea typeface="고도 M" panose="02000503000000020004" pitchFamily="2" charset="-127"/>
            </a:endParaRPr>
          </a:p>
          <a:p>
            <a:pPr algn="just">
              <a:lnSpc>
                <a:spcPct val="150000"/>
              </a:lnSpc>
            </a:pPr>
            <a:endParaRPr lang="ko-KR" altLang="en-US" sz="1100" dirty="0">
              <a:latin typeface="고도 M" panose="02000503000000020004" pitchFamily="2" charset="-127"/>
              <a:ea typeface="고도 M" panose="02000503000000020004" pitchFamily="2" charset="-127"/>
            </a:endParaRPr>
          </a:p>
        </p:txBody>
      </p:sp>
      <p:sp>
        <p:nvSpPr>
          <p:cNvPr id="10" name="TextBox 9"/>
          <p:cNvSpPr txBox="1"/>
          <p:nvPr/>
        </p:nvSpPr>
        <p:spPr>
          <a:xfrm>
            <a:off x="116631" y="4499992"/>
            <a:ext cx="6385037" cy="877163"/>
          </a:xfrm>
          <a:prstGeom prst="rect">
            <a:avLst/>
          </a:prstGeom>
          <a:noFill/>
        </p:spPr>
        <p:txBody>
          <a:bodyPr wrap="square" rtlCol="0">
            <a:spAutoFit/>
          </a:bodyPr>
          <a:lstStyle/>
          <a:p>
            <a:pPr algn="just"/>
            <a:r>
              <a:rPr lang="ko-KR" altLang="en-US" sz="1600" b="1" dirty="0" err="1" smtClean="0">
                <a:latin typeface="고도 M" panose="02000503000000020004" pitchFamily="2" charset="-127"/>
                <a:ea typeface="고도 M" panose="02000503000000020004" pitchFamily="2" charset="-127"/>
              </a:rPr>
              <a:t>노인심리상담사</a:t>
            </a:r>
            <a:r>
              <a:rPr lang="ko-KR" altLang="en-US" sz="1600" b="1" dirty="0" smtClean="0">
                <a:latin typeface="고도 M" panose="02000503000000020004" pitchFamily="2" charset="-127"/>
                <a:ea typeface="고도 M" panose="02000503000000020004" pitchFamily="2" charset="-127"/>
              </a:rPr>
              <a:t> 역할</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200" dirty="0" smtClean="0">
                <a:latin typeface="고도 M" panose="02000503000000020004" pitchFamily="2" charset="-127"/>
                <a:ea typeface="고도 M" panose="02000503000000020004" pitchFamily="2" charset="-127"/>
              </a:rPr>
              <a:t>노인이 지기고 있는 사고나 감정변화를 알아내는데  중점을 두며</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긍정적 자아상과 현재의 생을 </a:t>
            </a:r>
            <a:r>
              <a:rPr lang="ko-KR" altLang="en-US" sz="1200" dirty="0" err="1" smtClean="0">
                <a:latin typeface="고도 M" panose="02000503000000020004" pitchFamily="2" charset="-127"/>
                <a:ea typeface="고도 M" panose="02000503000000020004" pitchFamily="2" charset="-127"/>
              </a:rPr>
              <a:t>동일시키며</a:t>
            </a:r>
            <a:r>
              <a:rPr lang="ko-KR" altLang="en-US" sz="1200" dirty="0" smtClean="0">
                <a:latin typeface="고도 M" panose="02000503000000020004" pitchFamily="2" charset="-127"/>
                <a:ea typeface="고도 M" panose="02000503000000020004" pitchFamily="2" charset="-127"/>
              </a:rPr>
              <a:t> </a:t>
            </a:r>
            <a:r>
              <a:rPr lang="ko-KR" altLang="en-US" sz="1200" dirty="0" err="1" smtClean="0">
                <a:latin typeface="고도 M" panose="02000503000000020004" pitchFamily="2" charset="-127"/>
                <a:ea typeface="고도 M" panose="02000503000000020004" pitchFamily="2" charset="-127"/>
              </a:rPr>
              <a:t>우울감과</a:t>
            </a:r>
            <a:r>
              <a:rPr lang="ko-KR" altLang="en-US" sz="1200" dirty="0" smtClean="0">
                <a:latin typeface="고도 M" panose="02000503000000020004" pitchFamily="2" charset="-127"/>
                <a:ea typeface="고도 M" panose="02000503000000020004" pitchFamily="2" charset="-127"/>
              </a:rPr>
              <a:t> 죄책감을 감소시키고 정신적 건강을 함양시킨다</a:t>
            </a:r>
            <a:r>
              <a:rPr lang="en-US" altLang="ko-KR" sz="1200" dirty="0" smtClean="0">
                <a:latin typeface="고도 M" panose="02000503000000020004" pitchFamily="2" charset="-127"/>
                <a:ea typeface="고도 M" panose="02000503000000020004" pitchFamily="2" charset="-127"/>
              </a:rPr>
              <a:t>.</a:t>
            </a:r>
            <a:endParaRPr lang="ko-KR" altLang="en-US" sz="1200" dirty="0">
              <a:latin typeface="고도 M" panose="02000503000000020004" pitchFamily="2" charset="-127"/>
              <a:ea typeface="고도 M" panose="02000503000000020004" pitchFamily="2" charset="-127"/>
            </a:endParaRPr>
          </a:p>
        </p:txBody>
      </p:sp>
      <p:sp>
        <p:nvSpPr>
          <p:cNvPr id="11" name="TextBox 10"/>
          <p:cNvSpPr txBox="1"/>
          <p:nvPr/>
        </p:nvSpPr>
        <p:spPr>
          <a:xfrm>
            <a:off x="260649" y="5868144"/>
            <a:ext cx="4032448" cy="2031325"/>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노인심리상담사의  전망</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100" dirty="0" smtClean="0">
                <a:latin typeface="고도 M" panose="02000503000000020004" pitchFamily="2" charset="-127"/>
                <a:ea typeface="고도 M" panose="02000503000000020004" pitchFamily="2" charset="-127"/>
              </a:rPr>
              <a:t>활동분야</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노인복지기관</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사회복지기관</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요양원</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지원봉사</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실버타운</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주간보호시설 등</a:t>
            </a:r>
            <a:endParaRPr lang="en-US" altLang="ko-KR" sz="1100" dirty="0" smtClean="0">
              <a:latin typeface="고도 M" panose="02000503000000020004" pitchFamily="2" charset="-127"/>
              <a:ea typeface="고도 M" panose="02000503000000020004" pitchFamily="2" charset="-127"/>
            </a:endParaRPr>
          </a:p>
          <a:p>
            <a:pPr algn="just"/>
            <a:endParaRPr lang="en-US" altLang="ko-KR" sz="1100" dirty="0">
              <a:latin typeface="고도 M" panose="02000503000000020004" pitchFamily="2" charset="-127"/>
              <a:ea typeface="고도 M" panose="02000503000000020004" pitchFamily="2" charset="-127"/>
            </a:endParaRPr>
          </a:p>
          <a:p>
            <a:pPr algn="just"/>
            <a:r>
              <a:rPr lang="ko-KR" altLang="en-US" sz="1100" dirty="0" smtClean="0">
                <a:latin typeface="고도 M" panose="02000503000000020004" pitchFamily="2" charset="-127"/>
                <a:ea typeface="고도 M" panose="02000503000000020004" pitchFamily="2" charset="-127"/>
              </a:rPr>
              <a:t>노인심리 교육관련 지도자</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노인 프로그램 진행자</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노인 관련 사회복지시설 관계자</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요양병원 관리자</a:t>
            </a:r>
            <a:endParaRPr lang="en-US" altLang="ko-KR" sz="1100"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100" dirty="0" smtClean="0">
                <a:latin typeface="고도 M" panose="02000503000000020004" pitchFamily="2" charset="-127"/>
                <a:ea typeface="고도 M" panose="02000503000000020004" pitchFamily="2" charset="-127"/>
              </a:rPr>
              <a:t>진학 가산분야</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사회복지과</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심리학과</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보건행정과</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의료관련학과</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정책과</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교육학과</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서비스학과</a:t>
            </a:r>
            <a:endParaRPr lang="en-US" altLang="ko-KR" sz="1100" dirty="0">
              <a:latin typeface="고도 M" panose="02000503000000020004" pitchFamily="2" charset="-127"/>
              <a:ea typeface="고도 M" panose="02000503000000020004" pitchFamily="2" charset="-127"/>
            </a:endParaRPr>
          </a:p>
          <a:p>
            <a:pPr algn="just"/>
            <a:endParaRPr lang="ko-KR" altLang="en-US" sz="1100" dirty="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2" cstate="print">
            <a:extLst>
              <a:ext uri="{28A0092B-C50C-407E-A947-70E740481C1C}">
                <a14:useLocalDpi xmlns:a14="http://schemas.microsoft.com/office/drawing/2010/main" val="0"/>
              </a:ext>
            </a:extLst>
          </a:blip>
          <a:srcRect r="79945"/>
          <a:stretch/>
        </p:blipFill>
        <p:spPr>
          <a:xfrm>
            <a:off x="-16254" y="0"/>
            <a:ext cx="3296482" cy="2411760"/>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44131" y="5634"/>
            <a:ext cx="6929515" cy="2411760"/>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ko-KR" altLang="en-US"/>
          </a:p>
        </p:txBody>
      </p:sp>
      <p:sp>
        <p:nvSpPr>
          <p:cNvPr id="14" name="TextBox 13"/>
          <p:cNvSpPr txBox="1"/>
          <p:nvPr/>
        </p:nvSpPr>
        <p:spPr>
          <a:xfrm>
            <a:off x="44624" y="683567"/>
            <a:ext cx="4248472" cy="1446550"/>
          </a:xfrm>
          <a:prstGeom prst="rect">
            <a:avLst/>
          </a:prstGeom>
          <a:noFill/>
        </p:spPr>
        <p:txBody>
          <a:bodyPr wrap="square"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28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2800" dirty="0" smtClean="0">
              <a:solidFill>
                <a:schemeClr val="bg1"/>
              </a:solidFill>
              <a:latin typeface="고도 M" panose="02000503000000020004" pitchFamily="2" charset="-127"/>
              <a:ea typeface="고도 M" panose="02000503000000020004" pitchFamily="2" charset="-127"/>
            </a:endParaRPr>
          </a:p>
          <a:p>
            <a:r>
              <a:rPr lang="ko-KR" altLang="en-US" sz="1400" dirty="0" smtClean="0">
                <a:latin typeface="고도 M" panose="02000503000000020004" pitchFamily="2" charset="-127"/>
                <a:ea typeface="고도 M" panose="02000503000000020004" pitchFamily="2" charset="-127"/>
              </a:rPr>
              <a:t>병원전문인력양성</a:t>
            </a:r>
            <a:r>
              <a:rPr lang="en-US" altLang="ko-KR" sz="1400" dirty="0">
                <a:latin typeface="고도 M" panose="02000503000000020004" pitchFamily="2" charset="-127"/>
                <a:ea typeface="고도 M" panose="02000503000000020004" pitchFamily="2" charset="-127"/>
              </a:rPr>
              <a:t>,</a:t>
            </a:r>
            <a:r>
              <a:rPr lang="ko-KR" altLang="en-US" sz="1400" dirty="0">
                <a:latin typeface="고도 M" panose="02000503000000020004" pitchFamily="2" charset="-127"/>
                <a:ea typeface="고도 M" panose="02000503000000020004" pitchFamily="2" charset="-127"/>
              </a:rPr>
              <a:t>병원전문자격과정</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병원컨설팅</a:t>
            </a:r>
            <a:endParaRPr lang="ko-KR" altLang="en-US" sz="1400" dirty="0">
              <a:latin typeface="고도 M" panose="02000503000000020004" pitchFamily="2" charset="-127"/>
              <a:ea typeface="고도 M" panose="02000503000000020004" pitchFamily="2" charset="-127"/>
            </a:endParaRPr>
          </a:p>
          <a:p>
            <a:endParaRPr lang="en-US" altLang="ko-KR" sz="2800" dirty="0" smtClean="0">
              <a:solidFill>
                <a:schemeClr val="bg1"/>
              </a:solidFill>
              <a:latin typeface="고도 M" panose="02000503000000020004" pitchFamily="2" charset="-127"/>
              <a:ea typeface="고도 M" panose="02000503000000020004" pitchFamily="2" charset="-127"/>
            </a:endParaRPr>
          </a:p>
        </p:txBody>
      </p:sp>
      <p:pic>
        <p:nvPicPr>
          <p:cNvPr id="21" name="그림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0009" y="5940152"/>
            <a:ext cx="2160239" cy="2853823"/>
          </a:xfrm>
          <a:prstGeom prst="rect">
            <a:avLst/>
          </a:prstGeom>
          <a:ln>
            <a:noFill/>
          </a:ln>
          <a:effectLst>
            <a:softEdge rad="112500"/>
          </a:effectLst>
        </p:spPr>
      </p:pic>
    </p:spTree>
    <p:extLst>
      <p:ext uri="{BB962C8B-B14F-4D97-AF65-F5344CB8AC3E}">
        <p14:creationId xmlns:p14="http://schemas.microsoft.com/office/powerpoint/2010/main" val="40859916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3746926045"/>
              </p:ext>
            </p:extLst>
          </p:nvPr>
        </p:nvGraphicFramePr>
        <p:xfrm>
          <a:off x="332656" y="3059832"/>
          <a:ext cx="6264696" cy="5466048"/>
        </p:xfrm>
        <a:graphic>
          <a:graphicData uri="http://schemas.openxmlformats.org/drawingml/2006/table">
            <a:tbl>
              <a:tblPr firstRow="1" bandRow="1">
                <a:tableStyleId>{5C22544A-7EE6-4342-B048-85BDC9FD1C3A}</a:tableStyleId>
              </a:tblPr>
              <a:tblGrid>
                <a:gridCol w="1675442">
                  <a:extLst>
                    <a:ext uri="{9D8B030D-6E8A-4147-A177-3AD203B41FA5}">
                      <a16:colId xmlns:a16="http://schemas.microsoft.com/office/drawing/2014/main" val="20000"/>
                    </a:ext>
                  </a:extLst>
                </a:gridCol>
                <a:gridCol w="3860801">
                  <a:extLst>
                    <a:ext uri="{9D8B030D-6E8A-4147-A177-3AD203B41FA5}">
                      <a16:colId xmlns:a16="http://schemas.microsoft.com/office/drawing/2014/main" val="20001"/>
                    </a:ext>
                  </a:extLst>
                </a:gridCol>
                <a:gridCol w="728453">
                  <a:extLst>
                    <a:ext uri="{9D8B030D-6E8A-4147-A177-3AD203B41FA5}">
                      <a16:colId xmlns:a16="http://schemas.microsoft.com/office/drawing/2014/main" val="20002"/>
                    </a:ext>
                  </a:extLst>
                </a:gridCol>
              </a:tblGrid>
              <a:tr h="383873">
                <a:tc>
                  <a:txBody>
                    <a:bodyPr/>
                    <a:lstStyle/>
                    <a:p>
                      <a:pPr latinLnBrk="1"/>
                      <a:r>
                        <a:rPr lang="en-US" altLang="ko-KR" sz="1400" dirty="0" smtClean="0">
                          <a:latin typeface="고도 M" panose="02000503000000020004" pitchFamily="2" charset="-127"/>
                          <a:ea typeface="고도 M" panose="02000503000000020004" pitchFamily="2" charset="-127"/>
                        </a:rPr>
                        <a:t>Module</a:t>
                      </a:r>
                      <a:endParaRPr lang="ko-KR" altLang="en-US" sz="1400" dirty="0">
                        <a:latin typeface="고도 M" panose="02000503000000020004" pitchFamily="2" charset="-127"/>
                        <a:ea typeface="고도 M" panose="02000503000000020004" pitchFamily="2" charset="-127"/>
                      </a:endParaRPr>
                    </a:p>
                  </a:txBody>
                  <a:tcPr/>
                </a:tc>
                <a:tc>
                  <a:txBody>
                    <a:bodyPr/>
                    <a:lstStyle/>
                    <a:p>
                      <a:pPr latinLnBrk="1"/>
                      <a:r>
                        <a:rPr lang="en-US" altLang="ko-KR" sz="1400" dirty="0" smtClean="0">
                          <a:latin typeface="고도 M" panose="02000503000000020004" pitchFamily="2" charset="-127"/>
                          <a:ea typeface="고도 M" panose="02000503000000020004" pitchFamily="2" charset="-127"/>
                        </a:rPr>
                        <a:t>Subject</a:t>
                      </a:r>
                      <a:endParaRPr lang="ko-KR" altLang="en-US" sz="1400" dirty="0">
                        <a:latin typeface="고도 M" panose="02000503000000020004" pitchFamily="2" charset="-127"/>
                        <a:ea typeface="고도 M" panose="02000503000000020004" pitchFamily="2" charset="-127"/>
                      </a:endParaRPr>
                    </a:p>
                  </a:txBody>
                  <a:tcPr/>
                </a:tc>
                <a:tc>
                  <a:txBody>
                    <a:bodyPr/>
                    <a:lstStyle/>
                    <a:p>
                      <a:pPr latinLnBrk="1"/>
                      <a:r>
                        <a:rPr lang="en-US" altLang="ko-KR" sz="1400" dirty="0" smtClean="0">
                          <a:latin typeface="고도 M" panose="02000503000000020004" pitchFamily="2" charset="-127"/>
                          <a:ea typeface="고도 M" panose="02000503000000020004" pitchFamily="2" charset="-127"/>
                        </a:rPr>
                        <a:t>Order</a:t>
                      </a:r>
                      <a:endParaRPr lang="ko-KR" altLang="en-US" sz="1400" dirty="0">
                        <a:latin typeface="고도 M" panose="02000503000000020004" pitchFamily="2" charset="-127"/>
                        <a:ea typeface="고도 M" panose="02000503000000020004" pitchFamily="2" charset="-127"/>
                      </a:endParaRPr>
                    </a:p>
                  </a:txBody>
                  <a:tcPr/>
                </a:tc>
                <a:extLst>
                  <a:ext uri="{0D108BD9-81ED-4DB2-BD59-A6C34878D82A}">
                    <a16:rowId xmlns:a16="http://schemas.microsoft.com/office/drawing/2014/main" val="10000"/>
                  </a:ext>
                </a:extLst>
              </a:tr>
              <a:tr h="662575">
                <a:tc>
                  <a:txBody>
                    <a:bodyPr/>
                    <a:lstStyle/>
                    <a:p>
                      <a:pPr latinLnBrk="1"/>
                      <a:r>
                        <a:rPr lang="ko-KR" altLang="en-US" sz="1400" dirty="0" smtClean="0">
                          <a:latin typeface="고도 M" panose="02000503000000020004" pitchFamily="2" charset="-127"/>
                          <a:ea typeface="고도 M" panose="02000503000000020004" pitchFamily="2" charset="-127"/>
                        </a:rPr>
                        <a:t>노인학</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노인과 노화</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심리차원의 노화 이론</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인생주기의 발달이론</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노인들의 주요 문제들</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노인의 신체적 변화</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다문화 가족을 위한 복지대책</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7hr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1"/>
                  </a:ext>
                </a:extLst>
              </a:tr>
              <a:tr h="662575">
                <a:tc>
                  <a:txBody>
                    <a:bodyPr/>
                    <a:lstStyle/>
                    <a:p>
                      <a:pPr latinLnBrk="1"/>
                      <a:r>
                        <a:rPr lang="ko-KR" altLang="en-US" sz="1400" dirty="0" smtClean="0">
                          <a:latin typeface="고도 M" panose="02000503000000020004" pitchFamily="2" charset="-127"/>
                          <a:ea typeface="고도 M" panose="02000503000000020004" pitchFamily="2" charset="-127"/>
                        </a:rPr>
                        <a:t>노인 우울증</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노인의 인지적 변화</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노인의 사회적 변화</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노인의 성격적 변화</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 상담의 정의와 특성</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 상담 영역</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7hr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2"/>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노인 상담 기법</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우리나라 노인 인구와 그 특성</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 상담자의 역할</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 상담과정과 기법</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 상담 유형</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7hr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3"/>
                  </a:ext>
                </a:extLst>
              </a:tr>
              <a:tr h="662575">
                <a:tc>
                  <a:txBody>
                    <a:bodyPr/>
                    <a:lstStyle/>
                    <a:p>
                      <a:pPr latinLnBrk="1"/>
                      <a:r>
                        <a:rPr lang="ko-KR" altLang="en-US" sz="1400" dirty="0" smtClean="0">
                          <a:latin typeface="고도 M" panose="02000503000000020004" pitchFamily="2" charset="-127"/>
                          <a:ea typeface="고도 M" panose="02000503000000020004" pitchFamily="2" charset="-127"/>
                        </a:rPr>
                        <a:t>노인의 신체 변화</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노인의 신체적 특성과 상담</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7hr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4"/>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노인의 심리 변화</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노인의 심리적 특성과 상담</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노년기 심리적 위축감에 대한 상담 접근</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노인의 성격적 특성과 상담</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노년기 성격적응과 상담</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7hr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5"/>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4132736593"/>
              </p:ext>
            </p:extLst>
          </p:nvPr>
        </p:nvGraphicFramePr>
        <p:xfrm>
          <a:off x="332656" y="1259632"/>
          <a:ext cx="6204393" cy="1489328"/>
        </p:xfrm>
        <a:graphic>
          <a:graphicData uri="http://schemas.openxmlformats.org/drawingml/2006/table">
            <a:tbl>
              <a:tblPr firstRow="1" bandRow="1">
                <a:tableStyleId>{2D5ABB26-0587-4C30-8999-92F81FD0307C}</a:tableStyleId>
              </a:tblPr>
              <a:tblGrid>
                <a:gridCol w="1659315">
                  <a:extLst>
                    <a:ext uri="{9D8B030D-6E8A-4147-A177-3AD203B41FA5}">
                      <a16:colId xmlns:a16="http://schemas.microsoft.com/office/drawing/2014/main" val="20000"/>
                    </a:ext>
                  </a:extLst>
                </a:gridCol>
                <a:gridCol w="4545078">
                  <a:extLst>
                    <a:ext uri="{9D8B030D-6E8A-4147-A177-3AD203B41FA5}">
                      <a16:colId xmlns:a16="http://schemas.microsoft.com/office/drawing/2014/main" val="20001"/>
                    </a:ext>
                  </a:extLst>
                </a:gridCol>
              </a:tblGrid>
              <a:tr h="666368">
                <a:tc>
                  <a:txBody>
                    <a:bodyPr/>
                    <a:lstStyle/>
                    <a:p>
                      <a:pPr algn="ctr" latinLnBrk="1"/>
                      <a:r>
                        <a:rPr lang="ko-KR" altLang="en-US" sz="1400" dirty="0" smtClean="0">
                          <a:latin typeface="고도 M" panose="02000503000000020004" pitchFamily="2" charset="-127"/>
                          <a:ea typeface="고도 M" panose="02000503000000020004" pitchFamily="2" charset="-127"/>
                        </a:rPr>
                        <a:t>교육대상</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r>
                        <a:rPr lang="ko-KR" altLang="en-US" sz="1200" dirty="0" smtClean="0">
                          <a:latin typeface="고도 M" panose="02000503000000020004" pitchFamily="2" charset="-127"/>
                          <a:ea typeface="고도 M" panose="02000503000000020004" pitchFamily="2" charset="-127"/>
                        </a:rPr>
                        <a:t>학생</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일반인</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병원관계자</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관련학과 졸업생 및 재학생</a:t>
                      </a:r>
                      <a:r>
                        <a:rPr lang="en-US" altLang="ko-KR" sz="1200" dirty="0" smtClean="0">
                          <a:latin typeface="고도 M" panose="02000503000000020004" pitchFamily="2" charset="-127"/>
                          <a:ea typeface="고도 M" panose="02000503000000020004" pitchFamily="2" charset="-127"/>
                        </a:rPr>
                        <a:t>/ </a:t>
                      </a:r>
                    </a:p>
                    <a:p>
                      <a:pPr latinLnBrk="1"/>
                      <a:r>
                        <a:rPr lang="ko-KR" altLang="en-US" sz="1200" dirty="0" smtClean="0">
                          <a:latin typeface="고도 M" panose="02000503000000020004" pitchFamily="2" charset="-127"/>
                          <a:ea typeface="고도 M" panose="02000503000000020004" pitchFamily="2" charset="-127"/>
                        </a:rPr>
                        <a:t>비 전공자이며 복지계열 취업희망자</a:t>
                      </a:r>
                      <a:endParaRPr lang="ko-KR" altLang="en-US" sz="1200" dirty="0">
                        <a:latin typeface="고도 M" panose="02000503000000020004" pitchFamily="2" charset="-127"/>
                        <a:ea typeface="고도 M" panose="02000503000000020004" pitchFamily="2" charset="-127"/>
                      </a:endParaRPr>
                    </a:p>
                  </a:txBody>
                  <a:tcPr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06935">
                <a:tc>
                  <a:txBody>
                    <a:bodyPr/>
                    <a:lstStyle/>
                    <a:p>
                      <a:pPr algn="ctr" latinLnBrk="1"/>
                      <a:r>
                        <a:rPr lang="ko-KR" altLang="en-US" sz="1400" dirty="0" smtClean="0">
                          <a:latin typeface="고도 M" panose="02000503000000020004" pitchFamily="2" charset="-127"/>
                          <a:ea typeface="고도 M" panose="02000503000000020004" pitchFamily="2" charset="-127"/>
                        </a:rPr>
                        <a:t>교육특징</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고령화 사회에 필요한 필수 이론을 배운다</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다양한 복지 및 서비스기관에  취업이 용이하다</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병원 및 심리학 관련 진학에 도움이 된다</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endParaRPr lang="ko-KR" altLang="en-US" sz="1200" dirty="0">
                        <a:latin typeface="고도 M" panose="02000503000000020004" pitchFamily="2" charset="-127"/>
                        <a:ea typeface="고도 M" panose="02000503000000020004" pitchFamily="2" charset="-127"/>
                      </a:endParaRPr>
                    </a:p>
                  </a:txBody>
                  <a:tcP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extBox 1"/>
          <p:cNvSpPr txBox="1"/>
          <p:nvPr/>
        </p:nvSpPr>
        <p:spPr>
          <a:xfrm>
            <a:off x="332656" y="539552"/>
            <a:ext cx="4104456" cy="461665"/>
          </a:xfrm>
          <a:prstGeom prst="rect">
            <a:avLst/>
          </a:prstGeom>
          <a:noFill/>
        </p:spPr>
        <p:txBody>
          <a:bodyPr wrap="square" rtlCol="0">
            <a:spAutoFit/>
          </a:bodyPr>
          <a:lstStyle/>
          <a:p>
            <a:r>
              <a:rPr lang="ko-KR" altLang="en-US" sz="2400" dirty="0" err="1" smtClean="0">
                <a:latin typeface="고도 B" panose="02000503000000020004" pitchFamily="2" charset="-127"/>
                <a:ea typeface="고도 B" panose="02000503000000020004" pitchFamily="2" charset="-127"/>
              </a:rPr>
              <a:t>노인심리상담사</a:t>
            </a:r>
            <a:r>
              <a:rPr lang="ko-KR" altLang="en-US" sz="2400" dirty="0" smtClean="0">
                <a:latin typeface="고도 B" panose="02000503000000020004" pitchFamily="2" charset="-127"/>
                <a:ea typeface="고도 B" panose="02000503000000020004" pitchFamily="2" charset="-127"/>
              </a:rPr>
              <a:t> 교육정보</a:t>
            </a:r>
            <a:endParaRPr lang="ko-KR" altLang="en-US" sz="2400" dirty="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408405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cstate="print">
            <a:extLst>
              <a:ext uri="{28A0092B-C50C-407E-A947-70E740481C1C}">
                <a14:useLocalDpi xmlns:a14="http://schemas.microsoft.com/office/drawing/2010/main" val="0"/>
              </a:ext>
            </a:extLst>
          </a:blip>
          <a:srcRect l="12247"/>
          <a:stretch/>
        </p:blipFill>
        <p:spPr>
          <a:xfrm>
            <a:off x="3280228" y="0"/>
            <a:ext cx="3577771" cy="2411760"/>
          </a:xfrm>
          <a:prstGeom prst="rect">
            <a:avLst/>
          </a:prstGeom>
        </p:spPr>
      </p:pic>
      <p:cxnSp>
        <p:nvCxnSpPr>
          <p:cNvPr id="7" name="직선 연결선 6"/>
          <p:cNvCxnSpPr/>
          <p:nvPr/>
        </p:nvCxnSpPr>
        <p:spPr>
          <a:xfrm>
            <a:off x="-16254" y="4047111"/>
            <a:ext cx="687425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11130" y="5652120"/>
            <a:ext cx="6874254"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1988840" y="2490759"/>
            <a:ext cx="4512830" cy="1681771"/>
          </a:xfrm>
          <a:prstGeom prst="rect">
            <a:avLst/>
          </a:prstGeom>
          <a:noFill/>
        </p:spPr>
        <p:txBody>
          <a:bodyPr wrap="square" lIns="65306" tIns="32653" rIns="65306" bIns="32653" rtlCol="0">
            <a:spAutoFit/>
          </a:bodyPr>
          <a:lstStyle/>
          <a:p>
            <a:pPr algn="just">
              <a:lnSpc>
                <a:spcPct val="150000"/>
              </a:lnSpc>
            </a:pPr>
            <a:r>
              <a:rPr lang="ko-KR" altLang="en-US" sz="1600" b="1" dirty="0" smtClean="0">
                <a:latin typeface="고도 M" panose="02000503000000020004" pitchFamily="2" charset="-127"/>
                <a:ea typeface="고도 M" panose="02000503000000020004" pitchFamily="2" charset="-127"/>
              </a:rPr>
              <a:t>서비스매니저란</a:t>
            </a:r>
            <a:r>
              <a:rPr lang="en-US" altLang="ko-KR" sz="1600" b="1" dirty="0" smtClean="0">
                <a:latin typeface="고도 M" panose="02000503000000020004" pitchFamily="2" charset="-127"/>
                <a:ea typeface="고도 M" panose="02000503000000020004" pitchFamily="2" charset="-127"/>
              </a:rPr>
              <a:t>?</a:t>
            </a:r>
          </a:p>
          <a:p>
            <a:pPr algn="just">
              <a:lnSpc>
                <a:spcPct val="150000"/>
              </a:lnSpc>
            </a:pPr>
            <a:endParaRPr lang="en-US" altLang="ko-KR" sz="1100" dirty="0" smtClean="0">
              <a:latin typeface="고도 M" panose="02000503000000020004" pitchFamily="2" charset="-127"/>
              <a:ea typeface="고도 M" panose="02000503000000020004" pitchFamily="2" charset="-127"/>
            </a:endParaRPr>
          </a:p>
          <a:p>
            <a:pPr algn="just"/>
            <a:r>
              <a:rPr lang="ko-KR" altLang="en-US" sz="1200" dirty="0" smtClean="0">
                <a:latin typeface="고도 M" panose="02000503000000020004" pitchFamily="2" charset="-127"/>
                <a:ea typeface="고도 M" panose="02000503000000020004" pitchFamily="2" charset="-127"/>
              </a:rPr>
              <a:t>제공 되는 서비스를 파악하고 직원들을 교육하며</a:t>
            </a:r>
            <a:r>
              <a:rPr lang="en-US" altLang="ko-KR" sz="1200" dirty="0" smtClean="0">
                <a:latin typeface="고도 M" panose="02000503000000020004" pitchFamily="2" charset="-127"/>
                <a:ea typeface="고도 M" panose="02000503000000020004" pitchFamily="2" charset="-127"/>
              </a:rPr>
              <a:t>, </a:t>
            </a:r>
            <a:r>
              <a:rPr lang="ko-KR" altLang="en-US" sz="1200" dirty="0" err="1" smtClean="0">
                <a:latin typeface="고도 M" panose="02000503000000020004" pitchFamily="2" charset="-127"/>
                <a:ea typeface="고도 M" panose="02000503000000020004" pitchFamily="2" charset="-127"/>
              </a:rPr>
              <a:t>고객이탈점을</a:t>
            </a:r>
            <a:r>
              <a:rPr lang="ko-KR" altLang="en-US" sz="1200" dirty="0" smtClean="0">
                <a:latin typeface="고도 M" panose="02000503000000020004" pitchFamily="2" charset="-127"/>
                <a:ea typeface="고도 M" panose="02000503000000020004" pitchFamily="2" charset="-127"/>
              </a:rPr>
              <a:t> 찾아 불만고객 </a:t>
            </a:r>
            <a:r>
              <a:rPr lang="ko-KR" altLang="en-US" sz="1200" dirty="0" err="1" smtClean="0">
                <a:latin typeface="고도 M" panose="02000503000000020004" pitchFamily="2" charset="-127"/>
                <a:ea typeface="고도 M" panose="02000503000000020004" pitchFamily="2" charset="-127"/>
              </a:rPr>
              <a:t>에방을</a:t>
            </a:r>
            <a:r>
              <a:rPr lang="ko-KR" altLang="en-US" sz="1200" dirty="0" smtClean="0">
                <a:latin typeface="고도 M" panose="02000503000000020004" pitchFamily="2" charset="-127"/>
                <a:ea typeface="고도 M" panose="02000503000000020004" pitchFamily="2" charset="-127"/>
              </a:rPr>
              <a:t> 하고 서비스의 질을 전반적으로 향상시키는 총괄 관리자이다</a:t>
            </a:r>
            <a:r>
              <a:rPr lang="en-US" altLang="ko-KR" sz="1200" dirty="0" smtClean="0">
                <a:latin typeface="고도 M" panose="02000503000000020004" pitchFamily="2" charset="-127"/>
                <a:ea typeface="고도 M" panose="02000503000000020004" pitchFamily="2" charset="-127"/>
              </a:rPr>
              <a:t>. </a:t>
            </a:r>
            <a:r>
              <a:rPr lang="ko-KR" altLang="en-US" sz="1200" dirty="0">
                <a:latin typeface="고도 M" panose="02000503000000020004" pitchFamily="2" charset="-127"/>
                <a:ea typeface="고도 M" panose="02000503000000020004" pitchFamily="2" charset="-127"/>
              </a:rPr>
              <a:t>외부고객의 필요성을 파악하여 고객감동을 이끌어내는 서비스 </a:t>
            </a:r>
            <a:r>
              <a:rPr lang="ko-KR" altLang="en-US" sz="1200" dirty="0" smtClean="0">
                <a:latin typeface="고도 M" panose="02000503000000020004" pitchFamily="2" charset="-127"/>
                <a:ea typeface="고도 M" panose="02000503000000020004" pitchFamily="2" charset="-127"/>
              </a:rPr>
              <a:t>전문가를 말한다</a:t>
            </a:r>
            <a:r>
              <a:rPr lang="en-US" altLang="ko-KR" sz="1200" dirty="0" smtClean="0">
                <a:latin typeface="고도 M" panose="02000503000000020004" pitchFamily="2" charset="-127"/>
                <a:ea typeface="고도 M" panose="02000503000000020004" pitchFamily="2" charset="-127"/>
              </a:rPr>
              <a:t>. </a:t>
            </a:r>
            <a:endParaRPr lang="en-US" altLang="ko-KR" sz="1200" dirty="0">
              <a:latin typeface="고도 M" panose="02000503000000020004" pitchFamily="2" charset="-127"/>
              <a:ea typeface="고도 M" panose="02000503000000020004" pitchFamily="2" charset="-127"/>
            </a:endParaRPr>
          </a:p>
          <a:p>
            <a:pPr algn="just">
              <a:lnSpc>
                <a:spcPct val="150000"/>
              </a:lnSpc>
            </a:pPr>
            <a:endParaRPr lang="ko-KR" altLang="en-US" sz="1100" dirty="0">
              <a:latin typeface="고도 M" panose="02000503000000020004" pitchFamily="2" charset="-127"/>
              <a:ea typeface="고도 M" panose="02000503000000020004" pitchFamily="2" charset="-127"/>
            </a:endParaRPr>
          </a:p>
        </p:txBody>
      </p:sp>
      <p:sp>
        <p:nvSpPr>
          <p:cNvPr id="10" name="TextBox 9"/>
          <p:cNvSpPr txBox="1"/>
          <p:nvPr/>
        </p:nvSpPr>
        <p:spPr>
          <a:xfrm>
            <a:off x="116632" y="4192421"/>
            <a:ext cx="3960440" cy="1061829"/>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서비스매니저 역할</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200" dirty="0" smtClean="0">
                <a:latin typeface="고도 M" panose="02000503000000020004" pitchFamily="2" charset="-127"/>
                <a:ea typeface="고도 M" panose="02000503000000020004" pitchFamily="2" charset="-127"/>
              </a:rPr>
              <a:t>각 기업의 서비스의 특성을 파악하고 제공되는 서비스의 질을 높인다</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고객의 불편사항을 파악하여 개선안을 수립한다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서비스 활동의 전체 수행을 지휘</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감독한다</a:t>
            </a:r>
            <a:r>
              <a:rPr lang="en-US" altLang="ko-KR" sz="1200" dirty="0" smtClean="0">
                <a:latin typeface="고도 M" panose="02000503000000020004" pitchFamily="2" charset="-127"/>
                <a:ea typeface="고도 M" panose="02000503000000020004" pitchFamily="2" charset="-127"/>
              </a:rPr>
              <a:t>. </a:t>
            </a:r>
            <a:endParaRPr lang="ko-KR" altLang="en-US" sz="1200" dirty="0">
              <a:latin typeface="고도 M" panose="02000503000000020004" pitchFamily="2" charset="-127"/>
              <a:ea typeface="고도 M" panose="02000503000000020004" pitchFamily="2" charset="-127"/>
            </a:endParaRPr>
          </a:p>
        </p:txBody>
      </p:sp>
      <p:sp>
        <p:nvSpPr>
          <p:cNvPr id="11" name="TextBox 10"/>
          <p:cNvSpPr txBox="1"/>
          <p:nvPr/>
        </p:nvSpPr>
        <p:spPr>
          <a:xfrm>
            <a:off x="2170830" y="5868144"/>
            <a:ext cx="4498529" cy="2708434"/>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서비스매니저의  전망</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100" dirty="0" smtClean="0">
                <a:latin typeface="고도 M" panose="02000503000000020004" pitchFamily="2" charset="-127"/>
                <a:ea typeface="고도 M" panose="02000503000000020004" pitchFamily="2" charset="-127"/>
              </a:rPr>
              <a:t>우리나라 서비스산업이 전체산업의 </a:t>
            </a:r>
            <a:r>
              <a:rPr lang="en-US" altLang="ko-KR" sz="1100" dirty="0" smtClean="0">
                <a:latin typeface="고도 M" panose="02000503000000020004" pitchFamily="2" charset="-127"/>
                <a:ea typeface="고도 M" panose="02000503000000020004" pitchFamily="2" charset="-127"/>
              </a:rPr>
              <a:t>85%</a:t>
            </a:r>
            <a:r>
              <a:rPr lang="ko-KR" altLang="en-US" sz="1100" dirty="0" smtClean="0">
                <a:latin typeface="고도 M" panose="02000503000000020004" pitchFamily="2" charset="-127"/>
                <a:ea typeface="고도 M" panose="02000503000000020004" pitchFamily="2" charset="-127"/>
              </a:rPr>
              <a:t>를 차지할 정도로 서비스 열풍이다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많은 기업들이 치열한 경쟁에서 살아남기 위해 획기적인 서비스전략으로  시장을 압도하고 있다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서비스의 기본 이론은 물론 훈련과 경험이 풍부한 인재를 요구하는 기업들이 많아지면서 서비스관련 교육도 늘고 있다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시대가 발전하면서 편하고 빠른 서비스를 제공 받는 대도 불구하고 불만의 소리가 높아지는 서비스패러다임을 극복하기 위해 서비스를 분류하고 질을 높이는 기술이 필요하다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서비스의 </a:t>
            </a:r>
            <a:r>
              <a:rPr lang="ko-KR" altLang="en-US" sz="1100" dirty="0" err="1" smtClean="0">
                <a:latin typeface="고도 M" panose="02000503000000020004" pitchFamily="2" charset="-127"/>
                <a:ea typeface="고도 M" panose="02000503000000020004" pitchFamily="2" charset="-127"/>
              </a:rPr>
              <a:t>특성별</a:t>
            </a:r>
            <a:r>
              <a:rPr lang="ko-KR" altLang="en-US" sz="1100" dirty="0" smtClean="0">
                <a:latin typeface="고도 M" panose="02000503000000020004" pitchFamily="2" charset="-127"/>
                <a:ea typeface="고도 M" panose="02000503000000020004" pitchFamily="2" charset="-127"/>
              </a:rPr>
              <a:t>  새로운 상품을 만들고 서비스 실패를 예방할 수 있는 매뉴얼을 만들고 직원을 훈련시키고 </a:t>
            </a:r>
            <a:r>
              <a:rPr lang="ko-KR" altLang="en-US" sz="1100" dirty="0" err="1" smtClean="0">
                <a:latin typeface="고도 M" panose="02000503000000020004" pitchFamily="2" charset="-127"/>
                <a:ea typeface="고도 M" panose="02000503000000020004" pitchFamily="2" charset="-127"/>
              </a:rPr>
              <a:t>모니터링하는</a:t>
            </a:r>
            <a:r>
              <a:rPr lang="ko-KR" altLang="en-US" sz="1100" dirty="0" smtClean="0">
                <a:latin typeface="고도 M" panose="02000503000000020004" pitchFamily="2" charset="-127"/>
                <a:ea typeface="고도 M" panose="02000503000000020004" pitchFamily="2" charset="-127"/>
              </a:rPr>
              <a:t> 전문직이 늘고 있으며 앞으로 다양한 기관에서 서비스매니저를 고용할 전망이다</a:t>
            </a:r>
            <a:r>
              <a:rPr lang="en-US" altLang="ko-KR" sz="1100" dirty="0" smtClean="0">
                <a:latin typeface="고도 M" panose="02000503000000020004" pitchFamily="2" charset="-127"/>
                <a:ea typeface="고도 M" panose="02000503000000020004" pitchFamily="2" charset="-127"/>
              </a:rPr>
              <a:t>.</a:t>
            </a:r>
          </a:p>
          <a:p>
            <a:pPr algn="just"/>
            <a:endParaRPr lang="en-US" altLang="ko-KR" sz="1100" dirty="0">
              <a:latin typeface="고도 M" panose="02000503000000020004" pitchFamily="2" charset="-127"/>
              <a:ea typeface="고도 M" panose="02000503000000020004" pitchFamily="2" charset="-127"/>
            </a:endParaRPr>
          </a:p>
          <a:p>
            <a:pPr algn="just"/>
            <a:r>
              <a:rPr lang="ko-KR" altLang="en-US" sz="1100" dirty="0" smtClean="0">
                <a:latin typeface="고도 M" panose="02000503000000020004" pitchFamily="2" charset="-127"/>
                <a:ea typeface="고도 M" panose="02000503000000020004" pitchFamily="2" charset="-127"/>
              </a:rPr>
              <a:t>서비스 매니저 활동분야</a:t>
            </a:r>
            <a:r>
              <a:rPr lang="en-US" altLang="ko-KR" sz="1100" dirty="0" smtClean="0">
                <a:latin typeface="고도 M" panose="02000503000000020004" pitchFamily="2" charset="-127"/>
                <a:ea typeface="고도 M" panose="02000503000000020004" pitchFamily="2" charset="-127"/>
              </a:rPr>
              <a:t>:</a:t>
            </a:r>
          </a:p>
          <a:p>
            <a:pPr algn="just"/>
            <a:r>
              <a:rPr lang="ko-KR" altLang="en-US" sz="1100" dirty="0" smtClean="0">
                <a:latin typeface="고도 M" panose="02000503000000020004" pitchFamily="2" charset="-127"/>
                <a:ea typeface="고도 M" panose="02000503000000020004" pitchFamily="2" charset="-127"/>
              </a:rPr>
              <a:t>요양병원의 </a:t>
            </a:r>
            <a:r>
              <a:rPr lang="ko-KR" altLang="en-US" sz="1100" dirty="0" err="1" smtClean="0">
                <a:latin typeface="고도 M" panose="02000503000000020004" pitchFamily="2" charset="-127"/>
                <a:ea typeface="고도 M" panose="02000503000000020004" pitchFamily="2" charset="-127"/>
              </a:rPr>
              <a:t>케어매니저</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브랜드매니저</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기업 </a:t>
            </a:r>
            <a:r>
              <a:rPr lang="en-US" altLang="ko-KR" sz="1100" dirty="0" smtClean="0">
                <a:latin typeface="고도 M" panose="02000503000000020004" pitchFamily="2" charset="-127"/>
                <a:ea typeface="고도 M" panose="02000503000000020004" pitchFamily="2" charset="-127"/>
              </a:rPr>
              <a:t>CS</a:t>
            </a:r>
            <a:r>
              <a:rPr lang="ko-KR" altLang="en-US" sz="1100" dirty="0" smtClean="0">
                <a:latin typeface="고도 M" panose="02000503000000020004" pitchFamily="2" charset="-127"/>
                <a:ea typeface="고도 M" panose="02000503000000020004" pitchFamily="2" charset="-127"/>
              </a:rPr>
              <a:t>팀</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항공서비스전문강</a:t>
            </a:r>
            <a:r>
              <a:rPr lang="ko-KR" altLang="en-US" sz="1100" dirty="0">
                <a:latin typeface="고도 M" panose="02000503000000020004" pitchFamily="2" charset="-127"/>
                <a:ea typeface="고도 M" panose="02000503000000020004" pitchFamily="2" charset="-127"/>
              </a:rPr>
              <a:t>사</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호텔외식서비스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백화점</a:t>
            </a:r>
            <a:r>
              <a:rPr lang="en-US" altLang="ko-KR" sz="1100" dirty="0" smtClean="0">
                <a:latin typeface="고도 M" panose="02000503000000020004" pitchFamily="2" charset="-127"/>
                <a:ea typeface="고도 M" panose="02000503000000020004" pitchFamily="2" charset="-127"/>
              </a:rPr>
              <a:t>CS</a:t>
            </a:r>
            <a:r>
              <a:rPr lang="ko-KR" altLang="en-US" sz="1100" dirty="0" smtClean="0">
                <a:latin typeface="고도 M" panose="02000503000000020004" pitchFamily="2" charset="-127"/>
                <a:ea typeface="고도 M" panose="02000503000000020004" pitchFamily="2" charset="-127"/>
              </a:rPr>
              <a:t>매니저</a:t>
            </a:r>
            <a:r>
              <a:rPr lang="en-US" altLang="ko-KR" sz="1100" dirty="0" smtClean="0">
                <a:latin typeface="고도 M" panose="02000503000000020004" pitchFamily="2" charset="-127"/>
                <a:ea typeface="고도 M" panose="02000503000000020004" pitchFamily="2" charset="-127"/>
              </a:rPr>
              <a:t>, </a:t>
            </a:r>
            <a:r>
              <a:rPr lang="ko-KR" altLang="en-US" sz="1100" dirty="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서비스학과교육</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사내서비스강사</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등</a:t>
            </a:r>
            <a:r>
              <a:rPr lang="en-US" altLang="ko-KR" sz="1100" dirty="0" smtClean="0">
                <a:latin typeface="고도 M" panose="02000503000000020004" pitchFamily="2" charset="-127"/>
                <a:ea typeface="고도 M" panose="02000503000000020004" pitchFamily="2" charset="-127"/>
              </a:rPr>
              <a:t> </a:t>
            </a:r>
            <a:endParaRPr lang="ko-KR" altLang="en-US" sz="1100" dirty="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r="79945"/>
          <a:stretch/>
        </p:blipFill>
        <p:spPr>
          <a:xfrm>
            <a:off x="-16254" y="0"/>
            <a:ext cx="3296482" cy="2411760"/>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44131" y="5634"/>
            <a:ext cx="6929515" cy="2411760"/>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ko-KR" altLang="en-US"/>
          </a:p>
        </p:txBody>
      </p:sp>
      <p:sp>
        <p:nvSpPr>
          <p:cNvPr id="14" name="TextBox 13"/>
          <p:cNvSpPr txBox="1"/>
          <p:nvPr/>
        </p:nvSpPr>
        <p:spPr>
          <a:xfrm>
            <a:off x="44624" y="683567"/>
            <a:ext cx="4248472" cy="1446550"/>
          </a:xfrm>
          <a:prstGeom prst="rect">
            <a:avLst/>
          </a:prstGeom>
          <a:noFill/>
        </p:spPr>
        <p:txBody>
          <a:bodyPr wrap="square"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28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2800" dirty="0" smtClean="0">
              <a:solidFill>
                <a:schemeClr val="bg1"/>
              </a:solidFill>
              <a:latin typeface="고도 M" panose="02000503000000020004" pitchFamily="2" charset="-127"/>
              <a:ea typeface="고도 M" panose="02000503000000020004" pitchFamily="2" charset="-127"/>
            </a:endParaRPr>
          </a:p>
          <a:p>
            <a:r>
              <a:rPr lang="ko-KR" altLang="en-US" sz="1400" dirty="0" smtClean="0">
                <a:latin typeface="고도 M" panose="02000503000000020004" pitchFamily="2" charset="-127"/>
                <a:ea typeface="고도 M" panose="02000503000000020004" pitchFamily="2" charset="-127"/>
              </a:rPr>
              <a:t>서비스전문인력양성</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서비스자격과정</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경</a:t>
            </a:r>
            <a:r>
              <a:rPr lang="ko-KR" altLang="en-US" sz="1400" dirty="0">
                <a:latin typeface="고도 M" panose="02000503000000020004" pitchFamily="2" charset="-127"/>
                <a:ea typeface="고도 M" panose="02000503000000020004" pitchFamily="2" charset="-127"/>
              </a:rPr>
              <a:t>영</a:t>
            </a:r>
            <a:r>
              <a:rPr lang="ko-KR" altLang="en-US" sz="1400" dirty="0" smtClean="0">
                <a:latin typeface="고도 M" panose="02000503000000020004" pitchFamily="2" charset="-127"/>
                <a:ea typeface="고도 M" panose="02000503000000020004" pitchFamily="2" charset="-127"/>
              </a:rPr>
              <a:t>컨설팅</a:t>
            </a:r>
            <a:endParaRPr lang="ko-KR" altLang="en-US" sz="1400" dirty="0">
              <a:latin typeface="고도 M" panose="02000503000000020004" pitchFamily="2" charset="-127"/>
              <a:ea typeface="고도 M" panose="02000503000000020004" pitchFamily="2" charset="-127"/>
            </a:endParaRPr>
          </a:p>
          <a:p>
            <a:endParaRPr lang="en-US" altLang="ko-KR" sz="2800" dirty="0" smtClean="0">
              <a:solidFill>
                <a:schemeClr val="bg1"/>
              </a:solidFill>
              <a:latin typeface="고도 M" panose="02000503000000020004" pitchFamily="2" charset="-127"/>
              <a:ea typeface="고도 M" panose="02000503000000020004" pitchFamily="2" charset="-127"/>
            </a:endParaRPr>
          </a:p>
        </p:txBody>
      </p:sp>
      <p:pic>
        <p:nvPicPr>
          <p:cNvPr id="2" name="그림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919" y="5895764"/>
            <a:ext cx="1955941" cy="2942566"/>
          </a:xfrm>
          <a:prstGeom prst="rect">
            <a:avLst/>
          </a:prstGeom>
          <a:ln>
            <a:noFill/>
          </a:ln>
          <a:effectLst>
            <a:softEdge rad="112500"/>
          </a:effectLst>
        </p:spPr>
      </p:pic>
      <p:pic>
        <p:nvPicPr>
          <p:cNvPr id="4" name="그림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531" y="1647382"/>
            <a:ext cx="3552081" cy="2372706"/>
          </a:xfrm>
          <a:prstGeom prst="rect">
            <a:avLst/>
          </a:prstGeom>
        </p:spPr>
      </p:pic>
      <p:pic>
        <p:nvPicPr>
          <p:cNvPr id="16" name="그림 15">
            <a:extLst>
              <a:ext uri="{FF2B5EF4-FFF2-40B4-BE49-F238E27FC236}">
                <a16:creationId xmlns:a16="http://schemas.microsoft.com/office/drawing/2014/main" id="{11F17A85-CB8B-4EBA-9C22-392CB8600760}"/>
              </a:ext>
            </a:extLst>
          </p:cNvPr>
          <p:cNvPicPr>
            <a:picLocks noChangeAspect="1"/>
          </p:cNvPicPr>
          <p:nvPr/>
        </p:nvPicPr>
        <p:blipFill>
          <a:blip r:embed="rId6" cstate="print"/>
          <a:stretch>
            <a:fillRect/>
          </a:stretch>
        </p:blipFill>
        <p:spPr>
          <a:xfrm>
            <a:off x="4388239" y="4208210"/>
            <a:ext cx="2311849" cy="1299894"/>
          </a:xfrm>
          <a:prstGeom prst="rect">
            <a:avLst/>
          </a:prstGeom>
          <a:ln>
            <a:noFill/>
          </a:ln>
          <a:effectLst>
            <a:softEdge rad="112500"/>
          </a:effectLst>
        </p:spPr>
      </p:pic>
    </p:spTree>
    <p:extLst>
      <p:ext uri="{BB962C8B-B14F-4D97-AF65-F5344CB8AC3E}">
        <p14:creationId xmlns:p14="http://schemas.microsoft.com/office/powerpoint/2010/main" val="3254965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633786276"/>
              </p:ext>
            </p:extLst>
          </p:nvPr>
        </p:nvGraphicFramePr>
        <p:xfrm>
          <a:off x="330460" y="3419872"/>
          <a:ext cx="6264696" cy="4468193"/>
        </p:xfrm>
        <a:graphic>
          <a:graphicData uri="http://schemas.openxmlformats.org/drawingml/2006/table">
            <a:tbl>
              <a:tblPr firstRow="1" bandRow="1">
                <a:tableStyleId>{5C22544A-7EE6-4342-B048-85BDC9FD1C3A}</a:tableStyleId>
              </a:tblPr>
              <a:tblGrid>
                <a:gridCol w="1675442">
                  <a:extLst>
                    <a:ext uri="{9D8B030D-6E8A-4147-A177-3AD203B41FA5}">
                      <a16:colId xmlns:a16="http://schemas.microsoft.com/office/drawing/2014/main" val="20000"/>
                    </a:ext>
                  </a:extLst>
                </a:gridCol>
                <a:gridCol w="3860801">
                  <a:extLst>
                    <a:ext uri="{9D8B030D-6E8A-4147-A177-3AD203B41FA5}">
                      <a16:colId xmlns:a16="http://schemas.microsoft.com/office/drawing/2014/main" val="20001"/>
                    </a:ext>
                  </a:extLst>
                </a:gridCol>
                <a:gridCol w="728453">
                  <a:extLst>
                    <a:ext uri="{9D8B030D-6E8A-4147-A177-3AD203B41FA5}">
                      <a16:colId xmlns:a16="http://schemas.microsoft.com/office/drawing/2014/main" val="20002"/>
                    </a:ext>
                  </a:extLst>
                </a:gridCol>
              </a:tblGrid>
              <a:tr h="383873">
                <a:tc>
                  <a:txBody>
                    <a:bodyPr/>
                    <a:lstStyle/>
                    <a:p>
                      <a:pPr latinLnBrk="1"/>
                      <a:r>
                        <a:rPr lang="en-US" altLang="ko-KR" sz="1400" dirty="0" smtClean="0">
                          <a:latin typeface="고도 M" panose="02000503000000020004" pitchFamily="2" charset="-127"/>
                          <a:ea typeface="고도 M" panose="02000503000000020004" pitchFamily="2" charset="-127"/>
                        </a:rPr>
                        <a:t>Module</a:t>
                      </a:r>
                      <a:endParaRPr lang="ko-KR" altLang="en-US" sz="1400" dirty="0">
                        <a:latin typeface="고도 M" panose="02000503000000020004" pitchFamily="2" charset="-127"/>
                        <a:ea typeface="고도 M" panose="02000503000000020004" pitchFamily="2" charset="-127"/>
                      </a:endParaRPr>
                    </a:p>
                  </a:txBody>
                  <a:tcPr/>
                </a:tc>
                <a:tc>
                  <a:txBody>
                    <a:bodyPr/>
                    <a:lstStyle/>
                    <a:p>
                      <a:pPr latinLnBrk="1"/>
                      <a:r>
                        <a:rPr lang="en-US" altLang="ko-KR" sz="1400" dirty="0" smtClean="0">
                          <a:latin typeface="고도 M" panose="02000503000000020004" pitchFamily="2" charset="-127"/>
                          <a:ea typeface="고도 M" panose="02000503000000020004" pitchFamily="2" charset="-127"/>
                        </a:rPr>
                        <a:t>Subject</a:t>
                      </a:r>
                      <a:endParaRPr lang="ko-KR" altLang="en-US" sz="1400" dirty="0">
                        <a:latin typeface="고도 M" panose="02000503000000020004" pitchFamily="2" charset="-127"/>
                        <a:ea typeface="고도 M" panose="02000503000000020004" pitchFamily="2" charset="-127"/>
                      </a:endParaRPr>
                    </a:p>
                  </a:txBody>
                  <a:tcPr/>
                </a:tc>
                <a:tc>
                  <a:txBody>
                    <a:bodyPr/>
                    <a:lstStyle/>
                    <a:p>
                      <a:pPr latinLnBrk="1"/>
                      <a:r>
                        <a:rPr lang="en-US" altLang="ko-KR" sz="1400" dirty="0" smtClean="0">
                          <a:latin typeface="고도 M" panose="02000503000000020004" pitchFamily="2" charset="-127"/>
                          <a:ea typeface="고도 M" panose="02000503000000020004" pitchFamily="2" charset="-127"/>
                        </a:rPr>
                        <a:t>Order</a:t>
                      </a:r>
                      <a:endParaRPr lang="ko-KR" altLang="en-US" sz="1400" dirty="0">
                        <a:latin typeface="고도 M" panose="02000503000000020004" pitchFamily="2" charset="-127"/>
                        <a:ea typeface="고도 M" panose="02000503000000020004" pitchFamily="2" charset="-127"/>
                      </a:endParaRPr>
                    </a:p>
                  </a:txBody>
                  <a:tcPr/>
                </a:tc>
                <a:extLst>
                  <a:ext uri="{0D108BD9-81ED-4DB2-BD59-A6C34878D82A}">
                    <a16:rowId xmlns:a16="http://schemas.microsoft.com/office/drawing/2014/main" val="10000"/>
                  </a:ext>
                </a:extLst>
              </a:tr>
              <a:tr h="662575">
                <a:tc>
                  <a:txBody>
                    <a:bodyPr/>
                    <a:lstStyle/>
                    <a:p>
                      <a:pPr latinLnBrk="1"/>
                      <a:r>
                        <a:rPr lang="ko-KR" altLang="en-US" sz="1400" dirty="0" smtClean="0">
                          <a:latin typeface="고도 M" panose="02000503000000020004" pitchFamily="2" charset="-127"/>
                          <a:ea typeface="고도 M" panose="02000503000000020004" pitchFamily="2" charset="-127"/>
                        </a:rPr>
                        <a:t>비즈니스매너</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에티켓</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비즈니스매너 </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에티켓</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이미지메이킹</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5hr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1"/>
                  </a:ext>
                </a:extLst>
              </a:tr>
              <a:tr h="662575">
                <a:tc>
                  <a:txBody>
                    <a:bodyPr/>
                    <a:lstStyle/>
                    <a:p>
                      <a:pPr latinLnBrk="1"/>
                      <a:r>
                        <a:rPr lang="ko-KR" altLang="en-US" sz="1400" dirty="0" smtClean="0">
                          <a:latin typeface="고도 M" panose="02000503000000020004" pitchFamily="2" charset="-127"/>
                          <a:ea typeface="고도 M" panose="02000503000000020004" pitchFamily="2" charset="-127"/>
                        </a:rPr>
                        <a:t>고객심리이해</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고객 커뮤니케이션</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en-US" altLang="ko-KR" sz="1400" dirty="0" smtClean="0">
                          <a:latin typeface="고도 M" panose="02000503000000020004" pitchFamily="2" charset="-127"/>
                          <a:ea typeface="고도 M" panose="02000503000000020004" pitchFamily="2" charset="-127"/>
                        </a:rPr>
                        <a:t>VOC </a:t>
                      </a:r>
                      <a:r>
                        <a:rPr lang="ko-KR" altLang="en-US" sz="1400" dirty="0" smtClean="0">
                          <a:latin typeface="고도 M" panose="02000503000000020004" pitchFamily="2" charset="-127"/>
                          <a:ea typeface="고도 M" panose="02000503000000020004" pitchFamily="2" charset="-127"/>
                        </a:rPr>
                        <a:t>분석 및 관리</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 </a:t>
                      </a:r>
                      <a:r>
                        <a:rPr lang="ko-KR" altLang="en-US" sz="1400" dirty="0" err="1" smtClean="0">
                          <a:latin typeface="고도 M" panose="02000503000000020004" pitchFamily="2" charset="-127"/>
                          <a:ea typeface="고도 M" panose="02000503000000020004" pitchFamily="2" charset="-127"/>
                        </a:rPr>
                        <a:t>세일즈</a:t>
                      </a:r>
                      <a:r>
                        <a:rPr lang="ko-KR" altLang="en-US" sz="1400" dirty="0" smtClean="0">
                          <a:latin typeface="고도 M" panose="02000503000000020004" pitchFamily="2" charset="-127"/>
                          <a:ea typeface="고도 M" panose="02000503000000020004" pitchFamily="2" charset="-127"/>
                        </a:rPr>
                        <a:t> 및 고객상담</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5hr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2"/>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불만고객응대</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서비스패로독스</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서비스회복패러독스</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유형별 응대</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10hr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3"/>
                  </a:ext>
                </a:extLst>
              </a:tr>
              <a:tr h="662575">
                <a:tc>
                  <a:txBody>
                    <a:bodyPr/>
                    <a:lstStyle/>
                    <a:p>
                      <a:pPr latinLnBrk="1"/>
                      <a:r>
                        <a:rPr lang="ko-KR" altLang="en-US" sz="1400" dirty="0" err="1" smtClean="0">
                          <a:latin typeface="고도 M" panose="02000503000000020004" pitchFamily="2" charset="-127"/>
                          <a:ea typeface="고도 M" panose="02000503000000020004" pitchFamily="2" charset="-127"/>
                        </a:rPr>
                        <a:t>코칭</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교육</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코칭</a:t>
                      </a:r>
                      <a:r>
                        <a:rPr lang="ko-KR" altLang="en-US" sz="1400" dirty="0" smtClean="0">
                          <a:latin typeface="고도 M" panose="02000503000000020004" pitchFamily="2" charset="-127"/>
                          <a:ea typeface="고도 M" panose="02000503000000020004" pitchFamily="2" charset="-127"/>
                        </a:rPr>
                        <a:t> 교육훈련</a:t>
                      </a:r>
                      <a:r>
                        <a:rPr lang="en-US" altLang="ko-KR" sz="1400" dirty="0" smtClean="0">
                          <a:latin typeface="고도 M" panose="02000503000000020004" pitchFamily="2" charset="-127"/>
                          <a:ea typeface="고도 M" panose="02000503000000020004" pitchFamily="2" charset="-127"/>
                        </a:rPr>
                        <a:t>&amp;</a:t>
                      </a:r>
                      <a:r>
                        <a:rPr lang="ko-KR" altLang="en-US" sz="1400" dirty="0" err="1" smtClean="0">
                          <a:latin typeface="고도 M" panose="02000503000000020004" pitchFamily="2" charset="-127"/>
                          <a:ea typeface="고도 M" panose="02000503000000020004" pitchFamily="2" charset="-127"/>
                        </a:rPr>
                        <a:t>멘토링</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동기부여</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서비스산업개론</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서비스프로세스 설계 및 품질관리</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 리더십</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10hr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4"/>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서비스경영</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 공급 및 수요관리</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 인적자원 고나리</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고객만족경영전략</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경영학 이론 응용</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10hr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5"/>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3891519764"/>
              </p:ext>
            </p:extLst>
          </p:nvPr>
        </p:nvGraphicFramePr>
        <p:xfrm>
          <a:off x="332656" y="1187624"/>
          <a:ext cx="6204393" cy="1672208"/>
        </p:xfrm>
        <a:graphic>
          <a:graphicData uri="http://schemas.openxmlformats.org/drawingml/2006/table">
            <a:tbl>
              <a:tblPr firstRow="1" bandRow="1">
                <a:tableStyleId>{2D5ABB26-0587-4C30-8999-92F81FD0307C}</a:tableStyleId>
              </a:tblPr>
              <a:tblGrid>
                <a:gridCol w="1659315">
                  <a:extLst>
                    <a:ext uri="{9D8B030D-6E8A-4147-A177-3AD203B41FA5}">
                      <a16:colId xmlns:a16="http://schemas.microsoft.com/office/drawing/2014/main" val="20000"/>
                    </a:ext>
                  </a:extLst>
                </a:gridCol>
                <a:gridCol w="4545078">
                  <a:extLst>
                    <a:ext uri="{9D8B030D-6E8A-4147-A177-3AD203B41FA5}">
                      <a16:colId xmlns:a16="http://schemas.microsoft.com/office/drawing/2014/main" val="20001"/>
                    </a:ext>
                  </a:extLst>
                </a:gridCol>
              </a:tblGrid>
              <a:tr h="666368">
                <a:tc>
                  <a:txBody>
                    <a:bodyPr/>
                    <a:lstStyle/>
                    <a:p>
                      <a:pPr algn="ctr" latinLnBrk="1"/>
                      <a:r>
                        <a:rPr lang="ko-KR" altLang="en-US" sz="1400" dirty="0" smtClean="0">
                          <a:latin typeface="고도 M" panose="02000503000000020004" pitchFamily="2" charset="-127"/>
                          <a:ea typeface="고도 M" panose="02000503000000020004" pitchFamily="2" charset="-127"/>
                        </a:rPr>
                        <a:t>교육대상</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r>
                        <a:rPr lang="ko-KR" altLang="en-US" sz="1200" dirty="0" smtClean="0">
                          <a:latin typeface="고도 M" panose="02000503000000020004" pitchFamily="2" charset="-127"/>
                          <a:ea typeface="고도 M" panose="02000503000000020004" pitchFamily="2" charset="-127"/>
                        </a:rPr>
                        <a:t>학생</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일반인</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관리자</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관련학과 졸업생 및 재학생</a:t>
                      </a:r>
                      <a:r>
                        <a:rPr lang="en-US" altLang="ko-KR" sz="1200" dirty="0" smtClean="0">
                          <a:latin typeface="고도 M" panose="02000503000000020004" pitchFamily="2" charset="-127"/>
                          <a:ea typeface="고도 M" panose="02000503000000020004" pitchFamily="2" charset="-127"/>
                        </a:rPr>
                        <a:t>/ </a:t>
                      </a:r>
                    </a:p>
                    <a:p>
                      <a:pPr latinLnBrk="1"/>
                      <a:r>
                        <a:rPr lang="ko-KR" altLang="en-US" sz="1200" dirty="0" smtClean="0">
                          <a:latin typeface="고도 M" panose="02000503000000020004" pitchFamily="2" charset="-127"/>
                          <a:ea typeface="고도 M" panose="02000503000000020004" pitchFamily="2" charset="-127"/>
                        </a:rPr>
                        <a:t>비 전공자이며 서비스계열 취업희망자</a:t>
                      </a:r>
                      <a:endParaRPr lang="ko-KR" altLang="en-US" sz="1200" dirty="0">
                        <a:latin typeface="고도 M" panose="02000503000000020004" pitchFamily="2" charset="-127"/>
                        <a:ea typeface="고도 M" panose="02000503000000020004" pitchFamily="2" charset="-127"/>
                      </a:endParaRPr>
                    </a:p>
                  </a:txBody>
                  <a:tcPr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06935">
                <a:tc>
                  <a:txBody>
                    <a:bodyPr/>
                    <a:lstStyle/>
                    <a:p>
                      <a:pPr algn="ctr" latinLnBrk="1"/>
                      <a:r>
                        <a:rPr lang="ko-KR" altLang="en-US" sz="1400" dirty="0" smtClean="0">
                          <a:latin typeface="고도 M" panose="02000503000000020004" pitchFamily="2" charset="-127"/>
                          <a:ea typeface="고도 M" panose="02000503000000020004" pitchFamily="2" charset="-127"/>
                        </a:rPr>
                        <a:t>교육특징</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고객만족경영에 대한 새로운 방향설정과 </a:t>
                      </a:r>
                      <a:r>
                        <a:rPr lang="ko-KR" altLang="en-US" sz="1200" dirty="0" err="1" smtClean="0">
                          <a:latin typeface="고도 M" panose="02000503000000020004" pitchFamily="2" charset="-127"/>
                          <a:ea typeface="고도 M" panose="02000503000000020004" pitchFamily="2" charset="-127"/>
                        </a:rPr>
                        <a:t>지속가능형</a:t>
                      </a:r>
                      <a:r>
                        <a:rPr lang="ko-KR" altLang="en-US" sz="1200" dirty="0" smtClean="0">
                          <a:latin typeface="고도 M" panose="02000503000000020004" pitchFamily="2" charset="-127"/>
                          <a:ea typeface="고도 M" panose="02000503000000020004" pitchFamily="2" charset="-127"/>
                        </a:rPr>
                        <a:t> 고객만족경영체계의 전략을 수립할 수 있다</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기업에서 요구하는 고객중심의 차별화된  서비스마케팅 기법과 변화된 서비스 리더십의 경영기법을 바탕으로 혁신적인 고객만족실천 계획을 </a:t>
                      </a:r>
                      <a:r>
                        <a:rPr lang="ko-KR" altLang="en-US" sz="1200" dirty="0" err="1" smtClean="0">
                          <a:latin typeface="고도 M" panose="02000503000000020004" pitchFamily="2" charset="-127"/>
                          <a:ea typeface="고도 M" panose="02000503000000020004" pitchFamily="2" charset="-127"/>
                        </a:rPr>
                        <a:t>수립하과</a:t>
                      </a:r>
                      <a:r>
                        <a:rPr lang="ko-KR" altLang="en-US" sz="1200" dirty="0" smtClean="0">
                          <a:latin typeface="고도 M" panose="02000503000000020004" pitchFamily="2" charset="-127"/>
                          <a:ea typeface="고도 M" panose="02000503000000020004" pitchFamily="2" charset="-127"/>
                        </a:rPr>
                        <a:t> 실행할 수 있는 능력을 습득한다</a:t>
                      </a:r>
                      <a:r>
                        <a:rPr lang="en-US" altLang="ko-KR" sz="1200" dirty="0" smtClean="0">
                          <a:latin typeface="고도 M" panose="02000503000000020004" pitchFamily="2" charset="-127"/>
                          <a:ea typeface="고도 M" panose="02000503000000020004" pitchFamily="2" charset="-127"/>
                        </a:rPr>
                        <a:t>.</a:t>
                      </a:r>
                      <a:endParaRPr lang="ko-KR" altLang="en-US" sz="1200" dirty="0">
                        <a:latin typeface="고도 M" panose="02000503000000020004" pitchFamily="2" charset="-127"/>
                        <a:ea typeface="고도 M" panose="02000503000000020004" pitchFamily="2" charset="-127"/>
                      </a:endParaRPr>
                    </a:p>
                  </a:txBody>
                  <a:tcP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extBox 1"/>
          <p:cNvSpPr txBox="1"/>
          <p:nvPr/>
        </p:nvSpPr>
        <p:spPr>
          <a:xfrm>
            <a:off x="332656" y="539552"/>
            <a:ext cx="4104456" cy="461665"/>
          </a:xfrm>
          <a:prstGeom prst="rect">
            <a:avLst/>
          </a:prstGeom>
          <a:noFill/>
        </p:spPr>
        <p:txBody>
          <a:bodyPr wrap="square" rtlCol="0">
            <a:spAutoFit/>
          </a:bodyPr>
          <a:lstStyle/>
          <a:p>
            <a:r>
              <a:rPr lang="ko-KR" altLang="en-US" sz="2400" dirty="0" smtClean="0">
                <a:latin typeface="고도 B" panose="02000503000000020004" pitchFamily="2" charset="-127"/>
                <a:ea typeface="고도 B" panose="02000503000000020004" pitchFamily="2" charset="-127"/>
              </a:rPr>
              <a:t>서비스매니저 교육정보</a:t>
            </a:r>
            <a:endParaRPr lang="ko-KR" altLang="en-US" sz="2400" dirty="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404457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cstate="print">
            <a:extLst>
              <a:ext uri="{28A0092B-C50C-407E-A947-70E740481C1C}">
                <a14:useLocalDpi xmlns:a14="http://schemas.microsoft.com/office/drawing/2010/main" val="0"/>
              </a:ext>
            </a:extLst>
          </a:blip>
          <a:srcRect l="12247"/>
          <a:stretch/>
        </p:blipFill>
        <p:spPr>
          <a:xfrm>
            <a:off x="3280228" y="0"/>
            <a:ext cx="3577771" cy="2411760"/>
          </a:xfrm>
          <a:prstGeom prst="rect">
            <a:avLst/>
          </a:prstGeom>
        </p:spPr>
      </p:pic>
      <p:cxnSp>
        <p:nvCxnSpPr>
          <p:cNvPr id="7" name="직선 연결선 6"/>
          <p:cNvCxnSpPr/>
          <p:nvPr/>
        </p:nvCxnSpPr>
        <p:spPr>
          <a:xfrm>
            <a:off x="-16254" y="3923928"/>
            <a:ext cx="687425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11130" y="5652120"/>
            <a:ext cx="6874254"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267049" y="2490759"/>
            <a:ext cx="6234621" cy="1197023"/>
          </a:xfrm>
          <a:prstGeom prst="rect">
            <a:avLst/>
          </a:prstGeom>
          <a:noFill/>
        </p:spPr>
        <p:txBody>
          <a:bodyPr wrap="square" lIns="65306" tIns="32653" rIns="65306" bIns="32653" rtlCol="0">
            <a:spAutoFit/>
          </a:bodyPr>
          <a:lstStyle/>
          <a:p>
            <a:pPr algn="just">
              <a:lnSpc>
                <a:spcPct val="150000"/>
              </a:lnSpc>
            </a:pPr>
            <a:r>
              <a:rPr lang="ko-KR" altLang="en-US" sz="1600" b="1" dirty="0" err="1" smtClean="0">
                <a:latin typeface="고도 M" panose="02000503000000020004" pitchFamily="2" charset="-127"/>
                <a:ea typeface="고도 M" panose="02000503000000020004" pitchFamily="2" charset="-127"/>
              </a:rPr>
              <a:t>뷰티코디네이</a:t>
            </a:r>
            <a:r>
              <a:rPr lang="ko-KR" altLang="en-US" sz="1600" b="1" dirty="0" err="1">
                <a:latin typeface="고도 M" panose="02000503000000020004" pitchFamily="2" charset="-127"/>
                <a:ea typeface="고도 M" panose="02000503000000020004" pitchFamily="2" charset="-127"/>
              </a:rPr>
              <a:t>터</a:t>
            </a:r>
            <a:r>
              <a:rPr lang="ko-KR" altLang="en-US" sz="1600" b="1" dirty="0" err="1" smtClean="0">
                <a:latin typeface="고도 M" panose="02000503000000020004" pitchFamily="2" charset="-127"/>
                <a:ea typeface="고도 M" panose="02000503000000020004" pitchFamily="2" charset="-127"/>
              </a:rPr>
              <a:t>란</a:t>
            </a:r>
            <a:r>
              <a:rPr lang="en-US" altLang="ko-KR" sz="1600" b="1" dirty="0" smtClean="0">
                <a:latin typeface="고도 M" panose="02000503000000020004" pitchFamily="2" charset="-127"/>
                <a:ea typeface="고도 M" panose="02000503000000020004" pitchFamily="2" charset="-127"/>
              </a:rPr>
              <a:t>?</a:t>
            </a:r>
          </a:p>
          <a:p>
            <a:pPr algn="just">
              <a:lnSpc>
                <a:spcPct val="150000"/>
              </a:lnSpc>
            </a:pPr>
            <a:endParaRPr lang="en-US" altLang="ko-KR" sz="1100" dirty="0" smtClean="0">
              <a:latin typeface="고도 M" panose="02000503000000020004" pitchFamily="2" charset="-127"/>
              <a:ea typeface="고도 M" panose="02000503000000020004" pitchFamily="2" charset="-127"/>
            </a:endParaRPr>
          </a:p>
          <a:p>
            <a:pPr algn="just">
              <a:lnSpc>
                <a:spcPct val="150000"/>
              </a:lnSpc>
            </a:pPr>
            <a:r>
              <a:rPr lang="ko-KR" altLang="en-US" sz="1100" dirty="0" smtClean="0">
                <a:latin typeface="고도 M" panose="02000503000000020004" pitchFamily="2" charset="-127"/>
                <a:ea typeface="고도 M" panose="02000503000000020004" pitchFamily="2" charset="-127"/>
              </a:rPr>
              <a:t>피부 치료와 관리를 분류하고 고객의 얼굴 및 전신을 대상으로 질병이 아닌 피부의 상태를 관찰하여 전문가의 </a:t>
            </a:r>
            <a:r>
              <a:rPr lang="ko-KR" altLang="en-US" sz="1100" dirty="0" err="1" smtClean="0">
                <a:latin typeface="고도 M" panose="02000503000000020004" pitchFamily="2" charset="-127"/>
                <a:ea typeface="고도 M" panose="02000503000000020004" pitchFamily="2" charset="-127"/>
              </a:rPr>
              <a:t>분석하에</a:t>
            </a:r>
            <a:r>
              <a:rPr lang="ko-KR" altLang="en-US" sz="1100" dirty="0" smtClean="0">
                <a:latin typeface="고도 M" panose="02000503000000020004" pitchFamily="2" charset="-127"/>
                <a:ea typeface="고도 M" panose="02000503000000020004" pitchFamily="2" charset="-127"/>
              </a:rPr>
              <a:t> 천연 재료나 화장품 기기</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기구 등을 사용하여 피부관리 및 치료하는 것을 </a:t>
            </a:r>
            <a:r>
              <a:rPr lang="ko-KR" altLang="en-US" sz="1100" dirty="0" err="1" smtClean="0">
                <a:latin typeface="고도 M" panose="02000503000000020004" pitchFamily="2" charset="-127"/>
                <a:ea typeface="고도 M" panose="02000503000000020004" pitchFamily="2" charset="-127"/>
              </a:rPr>
              <a:t>돕는사람을</a:t>
            </a:r>
            <a:r>
              <a:rPr lang="ko-KR" altLang="en-US" sz="1100" dirty="0" smtClean="0">
                <a:latin typeface="고도 M" panose="02000503000000020004" pitchFamily="2" charset="-127"/>
                <a:ea typeface="고도 M" panose="02000503000000020004" pitchFamily="2" charset="-127"/>
              </a:rPr>
              <a:t> 말한다</a:t>
            </a:r>
            <a:r>
              <a:rPr lang="en-US" altLang="ko-KR" sz="1100" dirty="0" smtClean="0">
                <a:latin typeface="고도 M" panose="02000503000000020004" pitchFamily="2" charset="-127"/>
                <a:ea typeface="고도 M" panose="02000503000000020004" pitchFamily="2" charset="-127"/>
              </a:rPr>
              <a:t>.</a:t>
            </a:r>
            <a:endParaRPr lang="ko-KR" altLang="en-US" sz="1100" dirty="0">
              <a:latin typeface="고도 M" panose="02000503000000020004" pitchFamily="2" charset="-127"/>
              <a:ea typeface="고도 M" panose="02000503000000020004" pitchFamily="2" charset="-127"/>
            </a:endParaRPr>
          </a:p>
        </p:txBody>
      </p:sp>
      <p:sp>
        <p:nvSpPr>
          <p:cNvPr id="10" name="TextBox 9"/>
          <p:cNvSpPr txBox="1"/>
          <p:nvPr/>
        </p:nvSpPr>
        <p:spPr>
          <a:xfrm>
            <a:off x="116632" y="4192421"/>
            <a:ext cx="6385038" cy="1061829"/>
          </a:xfrm>
          <a:prstGeom prst="rect">
            <a:avLst/>
          </a:prstGeom>
          <a:noFill/>
        </p:spPr>
        <p:txBody>
          <a:bodyPr wrap="square" rtlCol="0">
            <a:spAutoFit/>
          </a:bodyPr>
          <a:lstStyle/>
          <a:p>
            <a:pPr algn="just"/>
            <a:r>
              <a:rPr lang="ko-KR" altLang="en-US" sz="1600" b="1" dirty="0" err="1" smtClean="0">
                <a:latin typeface="고도 M" panose="02000503000000020004" pitchFamily="2" charset="-127"/>
                <a:ea typeface="고도 M" panose="02000503000000020004" pitchFamily="2" charset="-127"/>
              </a:rPr>
              <a:t>뷰티코디네이터</a:t>
            </a:r>
            <a:r>
              <a:rPr lang="ko-KR" altLang="en-US" sz="1600" b="1" dirty="0" smtClean="0">
                <a:latin typeface="고도 M" panose="02000503000000020004" pitchFamily="2" charset="-127"/>
                <a:ea typeface="고도 M" panose="02000503000000020004" pitchFamily="2" charset="-127"/>
              </a:rPr>
              <a:t> 역할</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200" dirty="0" smtClean="0">
                <a:latin typeface="고도 M" panose="02000503000000020004" pitchFamily="2" charset="-127"/>
                <a:ea typeface="고도 M" panose="02000503000000020004" pitchFamily="2" charset="-127"/>
              </a:rPr>
              <a:t>피부과와 </a:t>
            </a:r>
            <a:r>
              <a:rPr lang="ko-KR" altLang="en-US" sz="1200" dirty="0" err="1" smtClean="0">
                <a:latin typeface="고도 M" panose="02000503000000020004" pitchFamily="2" charset="-127"/>
                <a:ea typeface="고도 M" panose="02000503000000020004" pitchFamily="2" charset="-127"/>
              </a:rPr>
              <a:t>피부샵에서</a:t>
            </a:r>
            <a:r>
              <a:rPr lang="ko-KR" altLang="en-US" sz="1200" dirty="0" smtClean="0">
                <a:latin typeface="고도 M" panose="02000503000000020004" pitchFamily="2" charset="-127"/>
                <a:ea typeface="고도 M" panose="02000503000000020004" pitchFamily="2" charset="-127"/>
              </a:rPr>
              <a:t> 예약관리와 전화응대</a:t>
            </a:r>
            <a:r>
              <a:rPr lang="en-US" altLang="ko-KR" sz="1200" dirty="0" smtClean="0">
                <a:latin typeface="고도 M" panose="02000503000000020004" pitchFamily="2" charset="-127"/>
                <a:ea typeface="고도 M" panose="02000503000000020004" pitchFamily="2" charset="-127"/>
              </a:rPr>
              <a:t>, </a:t>
            </a:r>
            <a:r>
              <a:rPr lang="ko-KR" altLang="en-US" sz="1200" dirty="0" err="1" smtClean="0">
                <a:latin typeface="고도 M" panose="02000503000000020004" pitchFamily="2" charset="-127"/>
                <a:ea typeface="고도 M" panose="02000503000000020004" pitchFamily="2" charset="-127"/>
              </a:rPr>
              <a:t>이메일관리를</a:t>
            </a:r>
            <a:r>
              <a:rPr lang="ko-KR" altLang="en-US" sz="1200" dirty="0" smtClean="0">
                <a:latin typeface="고도 M" panose="02000503000000020004" pitchFamily="2" charset="-127"/>
                <a:ea typeface="고도 M" panose="02000503000000020004" pitchFamily="2" charset="-127"/>
              </a:rPr>
              <a:t> 하며 진료를 마친 환자에게 치료에 대한 설명과 주의점</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처방전 등을 안내한다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환자의 고민이나 불만사항을 병원에 전달하고 환자의 만족도를 높이기 위해 전문지식을 함양하여 보다 쉽게 문제를 해결한다</a:t>
            </a:r>
            <a:r>
              <a:rPr lang="en-US" altLang="ko-KR" sz="1200" dirty="0" smtClean="0">
                <a:latin typeface="고도 M" panose="02000503000000020004" pitchFamily="2" charset="-127"/>
                <a:ea typeface="고도 M" panose="02000503000000020004" pitchFamily="2" charset="-127"/>
              </a:rPr>
              <a:t>.</a:t>
            </a:r>
            <a:endParaRPr lang="ko-KR" altLang="en-US" sz="1200" dirty="0">
              <a:latin typeface="고도 M" panose="02000503000000020004" pitchFamily="2" charset="-127"/>
              <a:ea typeface="고도 M" panose="02000503000000020004" pitchFamily="2" charset="-127"/>
            </a:endParaRPr>
          </a:p>
        </p:txBody>
      </p:sp>
      <p:sp>
        <p:nvSpPr>
          <p:cNvPr id="11" name="TextBox 10"/>
          <p:cNvSpPr txBox="1"/>
          <p:nvPr/>
        </p:nvSpPr>
        <p:spPr>
          <a:xfrm>
            <a:off x="2170830" y="5868144"/>
            <a:ext cx="4498529" cy="2200602"/>
          </a:xfrm>
          <a:prstGeom prst="rect">
            <a:avLst/>
          </a:prstGeom>
          <a:noFill/>
        </p:spPr>
        <p:txBody>
          <a:bodyPr wrap="square" rtlCol="0">
            <a:spAutoFit/>
          </a:bodyPr>
          <a:lstStyle/>
          <a:p>
            <a:pPr algn="just"/>
            <a:r>
              <a:rPr lang="ko-KR" altLang="en-US" sz="1600" b="1" dirty="0" err="1" smtClean="0">
                <a:latin typeface="고도 M" panose="02000503000000020004" pitchFamily="2" charset="-127"/>
                <a:ea typeface="고도 M" panose="02000503000000020004" pitchFamily="2" charset="-127"/>
              </a:rPr>
              <a:t>뷰티코디네이터</a:t>
            </a:r>
            <a:r>
              <a:rPr lang="ko-KR" altLang="en-US" sz="1600" b="1" dirty="0" smtClean="0">
                <a:latin typeface="고도 M" panose="02000503000000020004" pitchFamily="2" charset="-127"/>
                <a:ea typeface="고도 M" panose="02000503000000020004" pitchFamily="2" charset="-127"/>
              </a:rPr>
              <a:t>  전망</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100" dirty="0" smtClean="0">
                <a:latin typeface="고도 M" panose="02000503000000020004" pitchFamily="2" charset="-127"/>
                <a:ea typeface="고도 M" panose="02000503000000020004" pitchFamily="2" charset="-127"/>
              </a:rPr>
              <a:t>나를 꾸미는 것에 투자하는 시대인 만큼 미용분야에 대한 사람들이 관심이 높다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뿐만 아니라 </a:t>
            </a:r>
            <a:r>
              <a:rPr lang="ko-KR" altLang="en-US" sz="1100" dirty="0" err="1" smtClean="0">
                <a:latin typeface="고도 M" panose="02000503000000020004" pitchFamily="2" charset="-127"/>
                <a:ea typeface="고도 M" panose="02000503000000020004" pitchFamily="2" charset="-127"/>
              </a:rPr>
              <a:t>피붕미용은</a:t>
            </a:r>
            <a:r>
              <a:rPr lang="ko-KR" altLang="en-US" sz="1100" dirty="0" smtClean="0">
                <a:latin typeface="고도 M" panose="02000503000000020004" pitchFamily="2" charset="-127"/>
                <a:ea typeface="고도 M" panose="02000503000000020004" pitchFamily="2" charset="-127"/>
              </a:rPr>
              <a:t> 보편적으로 </a:t>
            </a:r>
            <a:r>
              <a:rPr lang="ko-KR" altLang="en-US" sz="1100" dirty="0" err="1" smtClean="0">
                <a:latin typeface="고도 M" panose="02000503000000020004" pitchFamily="2" charset="-127"/>
                <a:ea typeface="고도 M" panose="02000503000000020004" pitchFamily="2" charset="-127"/>
              </a:rPr>
              <a:t>접할수</a:t>
            </a:r>
            <a:r>
              <a:rPr lang="ko-KR" altLang="en-US" sz="1100" dirty="0" smtClean="0">
                <a:latin typeface="고도 M" panose="02000503000000020004" pitchFamily="2" charset="-127"/>
                <a:ea typeface="고도 M" panose="02000503000000020004" pitchFamily="2" charset="-127"/>
              </a:rPr>
              <a:t> 있고 고가라는 인식이 사라져 수요가 많기 대문에 피부관리사의 미래는 갈수록 밝다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매년 </a:t>
            </a:r>
            <a:r>
              <a:rPr lang="ko-KR" altLang="en-US" sz="1100" dirty="0" err="1" smtClean="0">
                <a:latin typeface="고도 M" panose="02000503000000020004" pitchFamily="2" charset="-127"/>
                <a:ea typeface="고도 M" panose="02000503000000020004" pitchFamily="2" charset="-127"/>
              </a:rPr>
              <a:t>피부미용과가</a:t>
            </a:r>
            <a:r>
              <a:rPr lang="ko-KR" altLang="en-US" sz="1100" dirty="0" smtClean="0">
                <a:latin typeface="고도 M" panose="02000503000000020004" pitchFamily="2" charset="-127"/>
                <a:ea typeface="고도 M" panose="02000503000000020004" pitchFamily="2" charset="-127"/>
              </a:rPr>
              <a:t> 신설되고 피부미용전공자들이 생기고 있으며 급부상하는 산업이다</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뷰티코디네이터는</a:t>
            </a:r>
            <a:r>
              <a:rPr lang="ko-KR" altLang="en-US" sz="1100" dirty="0" smtClean="0">
                <a:latin typeface="고도 M" panose="02000503000000020004" pitchFamily="2" charset="-127"/>
                <a:ea typeface="고도 M" panose="02000503000000020004" pitchFamily="2" charset="-127"/>
              </a:rPr>
              <a:t> 미용에 관심이 있는 고객이 전문적으로 진단을 받고 쉽게 상담을 받을 수 있도록 돕는 </a:t>
            </a:r>
            <a:r>
              <a:rPr lang="ko-KR" altLang="en-US" sz="1100" dirty="0" err="1" smtClean="0">
                <a:latin typeface="고도 M" panose="02000503000000020004" pitchFamily="2" charset="-127"/>
                <a:ea typeface="고도 M" panose="02000503000000020004" pitchFamily="2" charset="-127"/>
              </a:rPr>
              <a:t>일을한다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피부과 및 </a:t>
            </a:r>
            <a:r>
              <a:rPr lang="ko-KR" altLang="en-US" sz="1100" dirty="0" err="1" smtClean="0">
                <a:latin typeface="고도 M" panose="02000503000000020004" pitchFamily="2" charset="-127"/>
                <a:ea typeface="고도 M" panose="02000503000000020004" pitchFamily="2" charset="-127"/>
              </a:rPr>
              <a:t>피부샵의</a:t>
            </a:r>
            <a:r>
              <a:rPr lang="ko-KR" altLang="en-US" sz="1100" dirty="0" smtClean="0">
                <a:latin typeface="고도 M" panose="02000503000000020004" pitchFamily="2" charset="-127"/>
                <a:ea typeface="고도 M" panose="02000503000000020004" pitchFamily="2" charset="-127"/>
              </a:rPr>
              <a:t> 수요가 많아질수록 </a:t>
            </a:r>
            <a:r>
              <a:rPr lang="en-US" altLang="ko-KR" sz="1100" dirty="0" smtClean="0">
                <a:latin typeface="고도 M" panose="02000503000000020004" pitchFamily="2" charset="-127"/>
                <a:ea typeface="고도 M" panose="02000503000000020004" pitchFamily="2" charset="-127"/>
              </a:rPr>
              <a:t>1:!</a:t>
            </a:r>
            <a:r>
              <a:rPr lang="ko-KR" altLang="en-US" sz="1100" dirty="0" err="1" smtClean="0">
                <a:latin typeface="고도 M" panose="02000503000000020004" pitchFamily="2" charset="-127"/>
                <a:ea typeface="고도 M" panose="02000503000000020004" pitchFamily="2" charset="-127"/>
              </a:rPr>
              <a:t>케어를</a:t>
            </a:r>
            <a:r>
              <a:rPr lang="ko-KR" altLang="en-US" sz="1100" dirty="0" smtClean="0">
                <a:latin typeface="고도 M" panose="02000503000000020004" pitchFamily="2" charset="-127"/>
                <a:ea typeface="고도 M" panose="02000503000000020004" pitchFamily="2" charset="-127"/>
              </a:rPr>
              <a:t> 해줄 수 있는 </a:t>
            </a:r>
            <a:r>
              <a:rPr lang="ko-KR" altLang="en-US" sz="1100" dirty="0" err="1" smtClean="0">
                <a:latin typeface="고도 M" panose="02000503000000020004" pitchFamily="2" charset="-127"/>
                <a:ea typeface="고도 M" panose="02000503000000020004" pitchFamily="2" charset="-127"/>
              </a:rPr>
              <a:t>뷰티코디네이터를</a:t>
            </a:r>
            <a:r>
              <a:rPr lang="ko-KR" altLang="en-US" sz="1100" dirty="0" smtClean="0">
                <a:latin typeface="고도 M" panose="02000503000000020004" pitchFamily="2" charset="-127"/>
                <a:ea typeface="고도 M" panose="02000503000000020004" pitchFamily="2" charset="-127"/>
              </a:rPr>
              <a:t> 채용하는 기관이 늘고 있다</a:t>
            </a:r>
            <a:r>
              <a:rPr lang="en-US" altLang="ko-KR" sz="1100" dirty="0" smtClean="0">
                <a:latin typeface="고도 M" panose="02000503000000020004" pitchFamily="2" charset="-127"/>
                <a:ea typeface="고도 M" panose="02000503000000020004" pitchFamily="2" charset="-127"/>
              </a:rPr>
              <a:t>. </a:t>
            </a:r>
            <a:endParaRPr lang="en-US" altLang="ko-KR" sz="1100" dirty="0">
              <a:latin typeface="고도 M" panose="02000503000000020004" pitchFamily="2" charset="-127"/>
              <a:ea typeface="고도 M" panose="02000503000000020004" pitchFamily="2" charset="-127"/>
            </a:endParaRPr>
          </a:p>
          <a:p>
            <a:pPr algn="just"/>
            <a:endParaRPr lang="en-US" altLang="ko-KR" sz="1100" dirty="0">
              <a:latin typeface="고도 M" panose="02000503000000020004" pitchFamily="2" charset="-127"/>
              <a:ea typeface="고도 M" panose="02000503000000020004" pitchFamily="2" charset="-127"/>
            </a:endParaRPr>
          </a:p>
          <a:p>
            <a:pPr algn="just"/>
            <a:r>
              <a:rPr lang="ko-KR" altLang="en-US" sz="1100" dirty="0" err="1" smtClean="0">
                <a:latin typeface="고도 M" panose="02000503000000020004" pitchFamily="2" charset="-127"/>
                <a:ea typeface="고도 M" panose="02000503000000020004" pitchFamily="2" charset="-127"/>
              </a:rPr>
              <a:t>뷰티코디네이터</a:t>
            </a:r>
            <a:r>
              <a:rPr lang="ko-KR" altLang="en-US" sz="1100" dirty="0" smtClean="0">
                <a:latin typeface="고도 M" panose="02000503000000020004" pitchFamily="2" charset="-127"/>
                <a:ea typeface="고도 M" panose="02000503000000020004" pitchFamily="2" charset="-127"/>
              </a:rPr>
              <a:t> 활동분야</a:t>
            </a:r>
            <a:r>
              <a:rPr lang="en-US" altLang="ko-KR" sz="1100" dirty="0" smtClean="0">
                <a:latin typeface="고도 M" panose="02000503000000020004" pitchFamily="2" charset="-127"/>
                <a:ea typeface="고도 M" panose="02000503000000020004" pitchFamily="2" charset="-127"/>
              </a:rPr>
              <a:t>:</a:t>
            </a:r>
          </a:p>
          <a:p>
            <a:pPr algn="just"/>
            <a:r>
              <a:rPr lang="ko-KR" altLang="en-US" sz="1100" dirty="0" err="1" smtClean="0">
                <a:latin typeface="고도 M" panose="02000503000000020004" pitchFamily="2" charset="-127"/>
                <a:ea typeface="고도 M" panose="02000503000000020004" pitchFamily="2" charset="-127"/>
              </a:rPr>
              <a:t>스파</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왁싱샵</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전문뷰티살롱</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성형외과</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피부과</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한의원</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피부샵</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탈모케어</a:t>
            </a:r>
            <a:r>
              <a:rPr lang="ko-KR" altLang="en-US" sz="1100" dirty="0" smtClean="0">
                <a:latin typeface="고도 M" panose="02000503000000020004" pitchFamily="2" charset="-127"/>
                <a:ea typeface="고도 M" panose="02000503000000020004" pitchFamily="2" charset="-127"/>
              </a:rPr>
              <a:t> 등</a:t>
            </a:r>
            <a:endParaRPr lang="en-US" altLang="ko-KR" sz="1100" dirty="0" smtClean="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r="79945"/>
          <a:stretch/>
        </p:blipFill>
        <p:spPr>
          <a:xfrm>
            <a:off x="-16254" y="0"/>
            <a:ext cx="3296482" cy="2411760"/>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44131" y="5634"/>
            <a:ext cx="6929515" cy="2411760"/>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ko-KR" altLang="en-US"/>
          </a:p>
        </p:txBody>
      </p:sp>
      <p:sp>
        <p:nvSpPr>
          <p:cNvPr id="14" name="TextBox 13"/>
          <p:cNvSpPr txBox="1"/>
          <p:nvPr/>
        </p:nvSpPr>
        <p:spPr>
          <a:xfrm>
            <a:off x="44624" y="683567"/>
            <a:ext cx="4248472" cy="1446550"/>
          </a:xfrm>
          <a:prstGeom prst="rect">
            <a:avLst/>
          </a:prstGeom>
          <a:noFill/>
        </p:spPr>
        <p:txBody>
          <a:bodyPr wrap="square"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28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2800" dirty="0" smtClean="0">
              <a:solidFill>
                <a:schemeClr val="bg1"/>
              </a:solidFill>
              <a:latin typeface="고도 M" panose="02000503000000020004" pitchFamily="2" charset="-127"/>
              <a:ea typeface="고도 M" panose="02000503000000020004" pitchFamily="2" charset="-127"/>
            </a:endParaRPr>
          </a:p>
          <a:p>
            <a:r>
              <a:rPr lang="ko-KR" altLang="en-US" sz="1400" dirty="0" err="1" smtClean="0">
                <a:latin typeface="고도 M" panose="02000503000000020004" pitchFamily="2" charset="-127"/>
                <a:ea typeface="고도 M" panose="02000503000000020004" pitchFamily="2" charset="-127"/>
              </a:rPr>
              <a:t>뷰</a:t>
            </a:r>
            <a:r>
              <a:rPr lang="ko-KR" altLang="en-US" sz="1400" dirty="0" err="1">
                <a:latin typeface="고도 M" panose="02000503000000020004" pitchFamily="2" charset="-127"/>
                <a:ea typeface="고도 M" panose="02000503000000020004" pitchFamily="2" charset="-127"/>
              </a:rPr>
              <a:t>티</a:t>
            </a:r>
            <a:r>
              <a:rPr lang="ko-KR" altLang="en-US" sz="1400" dirty="0" err="1" smtClean="0">
                <a:latin typeface="고도 M" panose="02000503000000020004" pitchFamily="2" charset="-127"/>
                <a:ea typeface="고도 M" panose="02000503000000020004" pitchFamily="2" charset="-127"/>
              </a:rPr>
              <a:t>전문인력양성</a:t>
            </a:r>
            <a:r>
              <a:rPr lang="en-US" altLang="ko-KR" sz="1400" dirty="0" smtClean="0">
                <a:latin typeface="고도 M" panose="02000503000000020004" pitchFamily="2" charset="-127"/>
                <a:ea typeface="고도 M" panose="02000503000000020004" pitchFamily="2" charset="-127"/>
              </a:rPr>
              <a:t>,</a:t>
            </a:r>
            <a:r>
              <a:rPr lang="ko-KR" altLang="en-US" sz="1400" dirty="0" err="1" smtClean="0">
                <a:latin typeface="고도 M" panose="02000503000000020004" pitchFamily="2" charset="-127"/>
                <a:ea typeface="고도 M" panose="02000503000000020004" pitchFamily="2" charset="-127"/>
              </a:rPr>
              <a:t>뷰</a:t>
            </a:r>
            <a:r>
              <a:rPr lang="ko-KR" altLang="en-US" sz="1400" dirty="0" err="1">
                <a:latin typeface="고도 M" panose="02000503000000020004" pitchFamily="2" charset="-127"/>
                <a:ea typeface="고도 M" panose="02000503000000020004" pitchFamily="2" charset="-127"/>
              </a:rPr>
              <a:t>티</a:t>
            </a:r>
            <a:r>
              <a:rPr lang="ko-KR" altLang="en-US" sz="1400" dirty="0" err="1" smtClean="0">
                <a:latin typeface="고도 M" panose="02000503000000020004" pitchFamily="2" charset="-127"/>
                <a:ea typeface="고도 M" panose="02000503000000020004" pitchFamily="2" charset="-127"/>
              </a:rPr>
              <a:t>자격과정</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미</a:t>
            </a:r>
            <a:r>
              <a:rPr lang="ko-KR" altLang="en-US" sz="1400" dirty="0">
                <a:latin typeface="고도 M" panose="02000503000000020004" pitchFamily="2" charset="-127"/>
                <a:ea typeface="고도 M" panose="02000503000000020004" pitchFamily="2" charset="-127"/>
              </a:rPr>
              <a:t>용</a:t>
            </a:r>
            <a:r>
              <a:rPr lang="ko-KR" altLang="en-US" sz="1400" dirty="0" smtClean="0">
                <a:latin typeface="고도 M" panose="02000503000000020004" pitchFamily="2" charset="-127"/>
                <a:ea typeface="고도 M" panose="02000503000000020004" pitchFamily="2" charset="-127"/>
              </a:rPr>
              <a:t>컨설팅</a:t>
            </a:r>
            <a:endParaRPr lang="ko-KR" altLang="en-US" sz="1400" dirty="0">
              <a:latin typeface="고도 M" panose="02000503000000020004" pitchFamily="2" charset="-127"/>
              <a:ea typeface="고도 M" panose="02000503000000020004" pitchFamily="2" charset="-127"/>
            </a:endParaRPr>
          </a:p>
          <a:p>
            <a:endParaRPr lang="en-US" altLang="ko-KR" sz="2800" dirty="0" smtClean="0">
              <a:solidFill>
                <a:schemeClr val="bg1"/>
              </a:solidFill>
              <a:latin typeface="고도 M" panose="02000503000000020004" pitchFamily="2" charset="-127"/>
              <a:ea typeface="고도 M" panose="02000503000000020004" pitchFamily="2" charset="-127"/>
            </a:endParaRPr>
          </a:p>
        </p:txBody>
      </p:sp>
      <p:pic>
        <p:nvPicPr>
          <p:cNvPr id="15" name="그림 14">
            <a:extLst>
              <a:ext uri="{FF2B5EF4-FFF2-40B4-BE49-F238E27FC236}">
                <a16:creationId xmlns:a16="http://schemas.microsoft.com/office/drawing/2014/main" id="{9B703A66-D44E-4593-8B3B-C09B7C8F62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682" r="15003"/>
          <a:stretch/>
        </p:blipFill>
        <p:spPr>
          <a:xfrm>
            <a:off x="216072" y="5796136"/>
            <a:ext cx="1844776" cy="3240360"/>
          </a:xfrm>
          <a:prstGeom prst="rect">
            <a:avLst/>
          </a:prstGeom>
          <a:ln>
            <a:noFill/>
          </a:ln>
          <a:effectLst>
            <a:softEdge rad="112500"/>
          </a:effectLst>
        </p:spPr>
      </p:pic>
    </p:spTree>
    <p:extLst>
      <p:ext uri="{BB962C8B-B14F-4D97-AF65-F5344CB8AC3E}">
        <p14:creationId xmlns:p14="http://schemas.microsoft.com/office/powerpoint/2010/main" val="1688908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1608515520"/>
              </p:ext>
            </p:extLst>
          </p:nvPr>
        </p:nvGraphicFramePr>
        <p:xfrm>
          <a:off x="301280" y="2267744"/>
          <a:ext cx="6264696" cy="6776688"/>
        </p:xfrm>
        <a:graphic>
          <a:graphicData uri="http://schemas.openxmlformats.org/drawingml/2006/table">
            <a:tbl>
              <a:tblPr firstRow="1" bandRow="1">
                <a:tableStyleId>{5C22544A-7EE6-4342-B048-85BDC9FD1C3A}</a:tableStyleId>
              </a:tblPr>
              <a:tblGrid>
                <a:gridCol w="1675442">
                  <a:extLst>
                    <a:ext uri="{9D8B030D-6E8A-4147-A177-3AD203B41FA5}">
                      <a16:colId xmlns:a16="http://schemas.microsoft.com/office/drawing/2014/main" val="20000"/>
                    </a:ext>
                  </a:extLst>
                </a:gridCol>
                <a:gridCol w="3860801">
                  <a:extLst>
                    <a:ext uri="{9D8B030D-6E8A-4147-A177-3AD203B41FA5}">
                      <a16:colId xmlns:a16="http://schemas.microsoft.com/office/drawing/2014/main" val="20001"/>
                    </a:ext>
                  </a:extLst>
                </a:gridCol>
                <a:gridCol w="728453">
                  <a:extLst>
                    <a:ext uri="{9D8B030D-6E8A-4147-A177-3AD203B41FA5}">
                      <a16:colId xmlns:a16="http://schemas.microsoft.com/office/drawing/2014/main" val="20002"/>
                    </a:ext>
                  </a:extLst>
                </a:gridCol>
              </a:tblGrid>
              <a:tr h="383873">
                <a:tc>
                  <a:txBody>
                    <a:bodyPr/>
                    <a:lstStyle/>
                    <a:p>
                      <a:pPr latinLnBrk="1"/>
                      <a:r>
                        <a:rPr lang="en-US" altLang="ko-KR" sz="1400" dirty="0" smtClean="0">
                          <a:latin typeface="고도 M" panose="02000503000000020004" pitchFamily="2" charset="-127"/>
                          <a:ea typeface="고도 M" panose="02000503000000020004" pitchFamily="2" charset="-127"/>
                        </a:rPr>
                        <a:t>Module</a:t>
                      </a:r>
                      <a:endParaRPr lang="ko-KR" altLang="en-US" sz="1400" dirty="0">
                        <a:latin typeface="고도 M" panose="02000503000000020004" pitchFamily="2" charset="-127"/>
                        <a:ea typeface="고도 M" panose="02000503000000020004" pitchFamily="2" charset="-127"/>
                      </a:endParaRPr>
                    </a:p>
                  </a:txBody>
                  <a:tcPr/>
                </a:tc>
                <a:tc>
                  <a:txBody>
                    <a:bodyPr/>
                    <a:lstStyle/>
                    <a:p>
                      <a:pPr latinLnBrk="1"/>
                      <a:r>
                        <a:rPr lang="en-US" altLang="ko-KR" sz="1400" dirty="0" smtClean="0">
                          <a:latin typeface="고도 M" panose="02000503000000020004" pitchFamily="2" charset="-127"/>
                          <a:ea typeface="고도 M" panose="02000503000000020004" pitchFamily="2" charset="-127"/>
                        </a:rPr>
                        <a:t>Subject</a:t>
                      </a:r>
                      <a:endParaRPr lang="ko-KR" altLang="en-US" sz="1400" dirty="0">
                        <a:latin typeface="고도 M" panose="02000503000000020004" pitchFamily="2" charset="-127"/>
                        <a:ea typeface="고도 M" panose="02000503000000020004" pitchFamily="2" charset="-127"/>
                      </a:endParaRPr>
                    </a:p>
                  </a:txBody>
                  <a:tcPr/>
                </a:tc>
                <a:tc>
                  <a:txBody>
                    <a:bodyPr/>
                    <a:lstStyle/>
                    <a:p>
                      <a:pPr latinLnBrk="1"/>
                      <a:r>
                        <a:rPr lang="en-US" altLang="ko-KR" sz="1400" dirty="0" smtClean="0">
                          <a:latin typeface="고도 M" panose="02000503000000020004" pitchFamily="2" charset="-127"/>
                          <a:ea typeface="고도 M" panose="02000503000000020004" pitchFamily="2" charset="-127"/>
                        </a:rPr>
                        <a:t>Order</a:t>
                      </a:r>
                      <a:endParaRPr lang="ko-KR" altLang="en-US" sz="1400" dirty="0">
                        <a:latin typeface="고도 M" panose="02000503000000020004" pitchFamily="2" charset="-127"/>
                        <a:ea typeface="고도 M" panose="02000503000000020004" pitchFamily="2" charset="-127"/>
                      </a:endParaRPr>
                    </a:p>
                  </a:txBody>
                  <a:tcPr/>
                </a:tc>
                <a:extLst>
                  <a:ext uri="{0D108BD9-81ED-4DB2-BD59-A6C34878D82A}">
                    <a16:rowId xmlns:a16="http://schemas.microsoft.com/office/drawing/2014/main" val="10000"/>
                  </a:ext>
                </a:extLst>
              </a:tr>
              <a:tr h="662575">
                <a:tc>
                  <a:txBody>
                    <a:bodyPr/>
                    <a:lstStyle/>
                    <a:p>
                      <a:pPr latinLnBrk="1"/>
                      <a:r>
                        <a:rPr lang="ko-KR" altLang="en-US" sz="1400" dirty="0" err="1" smtClean="0">
                          <a:latin typeface="고도 M" panose="02000503000000020004" pitchFamily="2" charset="-127"/>
                          <a:ea typeface="고도 M" panose="02000503000000020004" pitchFamily="2" charset="-127"/>
                        </a:rPr>
                        <a:t>메디컬</a:t>
                      </a:r>
                      <a:r>
                        <a:rPr lang="ko-KR" altLang="en-US" sz="1400" dirty="0" smtClean="0">
                          <a:latin typeface="고도 M" panose="02000503000000020004" pitchFamily="2" charset="-127"/>
                          <a:ea typeface="고도 M" panose="02000503000000020004" pitchFamily="2" charset="-127"/>
                        </a:rPr>
                        <a:t> </a:t>
                      </a:r>
                      <a:r>
                        <a:rPr lang="ko-KR" altLang="en-US" sz="1400" dirty="0" err="1" smtClean="0">
                          <a:latin typeface="고도 M" panose="02000503000000020004" pitchFamily="2" charset="-127"/>
                          <a:ea typeface="고도 M" panose="02000503000000020004" pitchFamily="2" charset="-127"/>
                        </a:rPr>
                        <a:t>에스테틱</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피부과 </a:t>
                      </a:r>
                      <a:r>
                        <a:rPr lang="ko-KR" altLang="en-US" sz="1400" dirty="0" err="1" smtClean="0">
                          <a:latin typeface="고도 M" panose="02000503000000020004" pitchFamily="2" charset="-127"/>
                          <a:ea typeface="고도 M" panose="02000503000000020004" pitchFamily="2" charset="-127"/>
                        </a:rPr>
                        <a:t>뷰티</a:t>
                      </a:r>
                      <a:r>
                        <a:rPr lang="ko-KR" altLang="en-US" sz="1400" dirty="0" smtClean="0">
                          <a:latin typeface="고도 M" panose="02000503000000020004" pitchFamily="2" charset="-127"/>
                          <a:ea typeface="고도 M" panose="02000503000000020004" pitchFamily="2" charset="-127"/>
                        </a:rPr>
                        <a:t> 산업 전망</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에스테틱</a:t>
                      </a:r>
                      <a:r>
                        <a:rPr lang="ko-KR" altLang="en-US" sz="1400" dirty="0" smtClean="0">
                          <a:latin typeface="고도 M" panose="02000503000000020004" pitchFamily="2" charset="-127"/>
                          <a:ea typeface="고도 M" panose="02000503000000020004" pitchFamily="2" charset="-127"/>
                        </a:rPr>
                        <a:t> 전망</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baseline="0" dirty="0" smtClean="0">
                          <a:latin typeface="고도 M" panose="02000503000000020004" pitchFamily="2" charset="-127"/>
                          <a:ea typeface="고도 M" panose="02000503000000020004" pitchFamily="2" charset="-127"/>
                        </a:rPr>
                        <a:t>현장에서 하는 업무 환경</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1"/>
                  </a:ext>
                </a:extLst>
              </a:tr>
              <a:tr h="662575">
                <a:tc>
                  <a:txBody>
                    <a:bodyPr/>
                    <a:lstStyle/>
                    <a:p>
                      <a:pPr latinLnBrk="1"/>
                      <a:r>
                        <a:rPr lang="ko-KR" altLang="en-US" sz="1400" dirty="0" smtClean="0">
                          <a:latin typeface="고도 M" panose="02000503000000020004" pitchFamily="2" charset="-127"/>
                          <a:ea typeface="고도 M" panose="02000503000000020004" pitchFamily="2" charset="-127"/>
                        </a:rPr>
                        <a:t>피부생리 및 피부구조</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피부의 구조와 기능</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피부미용관리 목적</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메디컬스킨케어</a:t>
                      </a:r>
                      <a:r>
                        <a:rPr lang="ko-KR" altLang="en-US" sz="1400" dirty="0" smtClean="0">
                          <a:latin typeface="고도 M" panose="02000503000000020004" pitchFamily="2" charset="-127"/>
                          <a:ea typeface="고도 M" panose="02000503000000020004" pitchFamily="2" charset="-127"/>
                        </a:rPr>
                        <a:t> 목적</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2"/>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피부유형 분석 및 유형</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피부유형 분석 방법</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피부 유형별 특징 및 관리법</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3"/>
                  </a:ext>
                </a:extLst>
              </a:tr>
              <a:tr h="662575">
                <a:tc>
                  <a:txBody>
                    <a:bodyPr/>
                    <a:lstStyle/>
                    <a:p>
                      <a:pPr latinLnBrk="1"/>
                      <a:r>
                        <a:rPr lang="ko-KR" altLang="en-US" sz="1400" dirty="0" err="1" smtClean="0">
                          <a:latin typeface="고도 M" panose="02000503000000020004" pitchFamily="2" charset="-127"/>
                          <a:ea typeface="고도 M" panose="02000503000000020004" pitchFamily="2" charset="-127"/>
                        </a:rPr>
                        <a:t>클렌징과</a:t>
                      </a:r>
                      <a:r>
                        <a:rPr lang="ko-KR" altLang="en-US" sz="1400" dirty="0" smtClean="0">
                          <a:latin typeface="고도 M" panose="02000503000000020004" pitchFamily="2" charset="-127"/>
                          <a:ea typeface="고도 M" panose="02000503000000020004" pitchFamily="2" charset="-127"/>
                        </a:rPr>
                        <a:t> </a:t>
                      </a:r>
                      <a:r>
                        <a:rPr lang="ko-KR" altLang="en-US" sz="1400" dirty="0" err="1" smtClean="0">
                          <a:latin typeface="고도 M" panose="02000503000000020004" pitchFamily="2" charset="-127"/>
                          <a:ea typeface="고도 M" panose="02000503000000020004" pitchFamily="2" charset="-127"/>
                        </a:rPr>
                        <a:t>딥클렌징</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클렌징의</a:t>
                      </a:r>
                      <a:r>
                        <a:rPr lang="ko-KR" altLang="en-US" sz="1400" dirty="0" smtClean="0">
                          <a:latin typeface="고도 M" panose="02000503000000020004" pitchFamily="2" charset="-127"/>
                          <a:ea typeface="고도 M" panose="02000503000000020004" pitchFamily="2" charset="-127"/>
                        </a:rPr>
                        <a:t> 정의 및 종류</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클렌징</a:t>
                      </a:r>
                      <a:r>
                        <a:rPr lang="ko-KR" altLang="en-US" sz="1400" dirty="0" smtClean="0">
                          <a:latin typeface="고도 M" panose="02000503000000020004" pitchFamily="2" charset="-127"/>
                          <a:ea typeface="고도 M" panose="02000503000000020004" pitchFamily="2" charset="-127"/>
                        </a:rPr>
                        <a:t> 실습</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4"/>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문제성 피부의 특징 및 관리방법</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여드름 피부 </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여드름 발생기전 </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여드름 종류</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여드름 치료방법</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5"/>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피부미용기기의 종류</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피부미용기기 사용 목적</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피부미용기기 종류</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고도 M" panose="02000503000000020004" pitchFamily="2" charset="-127"/>
                          <a:ea typeface="고도 M" panose="02000503000000020004" pitchFamily="2" charset="-127"/>
                        </a:rPr>
                        <a:t>6hr</a:t>
                      </a:r>
                      <a:endParaRPr lang="ko-KR" altLang="en-US" sz="1400" dirty="0" smtClean="0">
                        <a:latin typeface="고도 M" panose="02000503000000020004" pitchFamily="2" charset="-127"/>
                        <a:ea typeface="고도 M" panose="02000503000000020004" pitchFamily="2" charset="-127"/>
                      </a:endParaRPr>
                    </a:p>
                    <a:p>
                      <a:pPr algn="ctr" latinLnBrk="1"/>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6"/>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마스크 목적 및 특징</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마스크 종류</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마스크 도포 실습</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고도 M" panose="02000503000000020004" pitchFamily="2" charset="-127"/>
                          <a:ea typeface="고도 M" panose="02000503000000020004" pitchFamily="2" charset="-127"/>
                        </a:rPr>
                        <a:t>6hr</a:t>
                      </a:r>
                      <a:endParaRPr lang="ko-KR" altLang="en-US" sz="1400" dirty="0" smtClean="0">
                        <a:latin typeface="고도 M" panose="02000503000000020004" pitchFamily="2" charset="-127"/>
                        <a:ea typeface="고도 M" panose="02000503000000020004" pitchFamily="2" charset="-127"/>
                      </a:endParaRPr>
                    </a:p>
                    <a:p>
                      <a:pPr algn="ctr" latinLnBrk="1"/>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7"/>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노화</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노화의 원인 및 예방</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노화 관리 방법</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고도 M" panose="02000503000000020004" pitchFamily="2" charset="-127"/>
                          <a:ea typeface="고도 M" panose="02000503000000020004" pitchFamily="2" charset="-127"/>
                        </a:rPr>
                        <a:t>6hr</a:t>
                      </a:r>
                      <a:endParaRPr lang="ko-KR" altLang="en-US" sz="1400" dirty="0" smtClean="0">
                        <a:latin typeface="고도 M" panose="02000503000000020004" pitchFamily="2" charset="-127"/>
                        <a:ea typeface="고도 M" panose="02000503000000020004" pitchFamily="2" charset="-127"/>
                      </a:endParaRPr>
                    </a:p>
                    <a:p>
                      <a:pPr algn="ctr" latinLnBrk="1"/>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8"/>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비만의 원인 및 관리방법</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비만의 정의 및 원인</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비만의 종류 및 평가방법</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비만관리</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고도 M" panose="02000503000000020004" pitchFamily="2" charset="-127"/>
                          <a:ea typeface="고도 M" panose="02000503000000020004" pitchFamily="2" charset="-127"/>
                        </a:rPr>
                        <a:t>6hr</a:t>
                      </a:r>
                      <a:endParaRPr lang="ko-KR" altLang="en-US" sz="1400" dirty="0" smtClean="0">
                        <a:latin typeface="고도 M" panose="02000503000000020004" pitchFamily="2" charset="-127"/>
                        <a:ea typeface="고도 M" panose="02000503000000020004" pitchFamily="2" charset="-127"/>
                      </a:endParaRPr>
                    </a:p>
                    <a:p>
                      <a:pPr algn="ctr" latinLnBrk="1"/>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9"/>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피부질환 이해</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아토피</a:t>
                      </a:r>
                      <a:r>
                        <a:rPr lang="en-US" altLang="ko-KR" sz="1400" dirty="0" smtClean="0">
                          <a:latin typeface="고도 M" panose="02000503000000020004" pitchFamily="2" charset="-127"/>
                          <a:ea typeface="고도 M" panose="02000503000000020004" pitchFamily="2" charset="-127"/>
                        </a:rPr>
                        <a:t>,</a:t>
                      </a:r>
                      <a:r>
                        <a:rPr lang="en-US" altLang="ko-KR" sz="1400" baseline="0" dirty="0" smtClean="0">
                          <a:latin typeface="고도 M" panose="02000503000000020004" pitchFamily="2" charset="-127"/>
                          <a:ea typeface="고도 M" panose="02000503000000020004" pitchFamily="2" charset="-127"/>
                        </a:rPr>
                        <a:t> </a:t>
                      </a:r>
                      <a:r>
                        <a:rPr lang="ko-KR" altLang="en-US" sz="1400" baseline="0" dirty="0" err="1" smtClean="0">
                          <a:latin typeface="고도 M" panose="02000503000000020004" pitchFamily="2" charset="-127"/>
                          <a:ea typeface="고도 M" panose="02000503000000020004" pitchFamily="2" charset="-127"/>
                        </a:rPr>
                        <a:t>켈로이드</a:t>
                      </a:r>
                      <a:endParaRPr lang="en-US" altLang="ko-KR" sz="14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baseline="0" dirty="0" err="1" smtClean="0">
                          <a:latin typeface="고도 M" panose="02000503000000020004" pitchFamily="2" charset="-127"/>
                          <a:ea typeface="고도 M" panose="02000503000000020004" pitchFamily="2" charset="-127"/>
                        </a:rPr>
                        <a:t>한관종</a:t>
                      </a:r>
                      <a:r>
                        <a:rPr lang="en-US" altLang="ko-KR" sz="1400" baseline="0" dirty="0" smtClean="0">
                          <a:latin typeface="고도 M" panose="02000503000000020004" pitchFamily="2" charset="-127"/>
                          <a:ea typeface="고도 M" panose="02000503000000020004" pitchFamily="2" charset="-127"/>
                        </a:rPr>
                        <a:t>, </a:t>
                      </a:r>
                      <a:r>
                        <a:rPr lang="ko-KR" altLang="en-US" sz="1400" baseline="0" dirty="0" smtClean="0">
                          <a:latin typeface="고도 M" panose="02000503000000020004" pitchFamily="2" charset="-127"/>
                          <a:ea typeface="고도 M" panose="02000503000000020004" pitchFamily="2" charset="-127"/>
                        </a:rPr>
                        <a:t>점</a:t>
                      </a:r>
                      <a:r>
                        <a:rPr lang="en-US" altLang="ko-KR" sz="1400" baseline="0" dirty="0" smtClean="0">
                          <a:latin typeface="고도 M" panose="02000503000000020004" pitchFamily="2" charset="-127"/>
                          <a:ea typeface="고도 M" panose="02000503000000020004" pitchFamily="2" charset="-127"/>
                        </a:rPr>
                        <a:t>, </a:t>
                      </a:r>
                      <a:r>
                        <a:rPr lang="ko-KR" altLang="en-US" sz="1400" baseline="0" dirty="0" err="1" smtClean="0">
                          <a:latin typeface="고도 M" panose="02000503000000020004" pitchFamily="2" charset="-127"/>
                          <a:ea typeface="고도 M" panose="02000503000000020004" pitchFamily="2" charset="-127"/>
                        </a:rPr>
                        <a:t>물사마귀</a:t>
                      </a:r>
                      <a:r>
                        <a:rPr lang="ko-KR" altLang="en-US" sz="1400" baseline="0" dirty="0" smtClean="0">
                          <a:latin typeface="고도 M" panose="02000503000000020004" pitchFamily="2" charset="-127"/>
                          <a:ea typeface="고도 M" panose="02000503000000020004" pitchFamily="2" charset="-127"/>
                        </a:rPr>
                        <a:t> 등</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고도 M" panose="02000503000000020004" pitchFamily="2" charset="-127"/>
                          <a:ea typeface="고도 M" panose="02000503000000020004" pitchFamily="2" charset="-127"/>
                        </a:rPr>
                        <a:t>6hr</a:t>
                      </a:r>
                      <a:endParaRPr lang="ko-KR" altLang="en-US" sz="1400" dirty="0" smtClean="0">
                        <a:latin typeface="고도 M" panose="02000503000000020004" pitchFamily="2" charset="-127"/>
                        <a:ea typeface="고도 M" panose="02000503000000020004" pitchFamily="2" charset="-127"/>
                      </a:endParaRPr>
                    </a:p>
                    <a:p>
                      <a:pPr algn="ctr" latinLnBrk="1"/>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10"/>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910111284"/>
              </p:ext>
            </p:extLst>
          </p:nvPr>
        </p:nvGraphicFramePr>
        <p:xfrm>
          <a:off x="332656" y="899592"/>
          <a:ext cx="6204393" cy="1273303"/>
        </p:xfrm>
        <a:graphic>
          <a:graphicData uri="http://schemas.openxmlformats.org/drawingml/2006/table">
            <a:tbl>
              <a:tblPr firstRow="1" bandRow="1">
                <a:tableStyleId>{2D5ABB26-0587-4C30-8999-92F81FD0307C}</a:tableStyleId>
              </a:tblPr>
              <a:tblGrid>
                <a:gridCol w="1659315">
                  <a:extLst>
                    <a:ext uri="{9D8B030D-6E8A-4147-A177-3AD203B41FA5}">
                      <a16:colId xmlns:a16="http://schemas.microsoft.com/office/drawing/2014/main" val="20000"/>
                    </a:ext>
                  </a:extLst>
                </a:gridCol>
                <a:gridCol w="4545078">
                  <a:extLst>
                    <a:ext uri="{9D8B030D-6E8A-4147-A177-3AD203B41FA5}">
                      <a16:colId xmlns:a16="http://schemas.microsoft.com/office/drawing/2014/main" val="20001"/>
                    </a:ext>
                  </a:extLst>
                </a:gridCol>
              </a:tblGrid>
              <a:tr h="666368">
                <a:tc>
                  <a:txBody>
                    <a:bodyPr/>
                    <a:lstStyle/>
                    <a:p>
                      <a:pPr algn="ctr" latinLnBrk="1"/>
                      <a:r>
                        <a:rPr lang="ko-KR" altLang="en-US" sz="1400" dirty="0" smtClean="0">
                          <a:latin typeface="고도 M" panose="02000503000000020004" pitchFamily="2" charset="-127"/>
                          <a:ea typeface="고도 M" panose="02000503000000020004" pitchFamily="2" charset="-127"/>
                        </a:rPr>
                        <a:t>교육대상</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r>
                        <a:rPr lang="ko-KR" altLang="en-US" sz="1200" dirty="0" smtClean="0">
                          <a:latin typeface="고도 M" panose="02000503000000020004" pitchFamily="2" charset="-127"/>
                          <a:ea typeface="고도 M" panose="02000503000000020004" pitchFamily="2" charset="-127"/>
                        </a:rPr>
                        <a:t>학생</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일반인</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관리자</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관련학과 졸업생 및 재학생</a:t>
                      </a:r>
                      <a:r>
                        <a:rPr lang="en-US" altLang="ko-KR" sz="1200" dirty="0" smtClean="0">
                          <a:latin typeface="고도 M" panose="02000503000000020004" pitchFamily="2" charset="-127"/>
                          <a:ea typeface="고도 M" panose="02000503000000020004" pitchFamily="2" charset="-127"/>
                        </a:rPr>
                        <a:t>/ </a:t>
                      </a:r>
                    </a:p>
                    <a:p>
                      <a:pPr latinLnBrk="1"/>
                      <a:r>
                        <a:rPr lang="ko-KR" altLang="en-US" sz="1200" dirty="0" smtClean="0">
                          <a:latin typeface="고도 M" panose="02000503000000020004" pitchFamily="2" charset="-127"/>
                          <a:ea typeface="고도 M" panose="02000503000000020004" pitchFamily="2" charset="-127"/>
                        </a:rPr>
                        <a:t>비 전공자이며 </a:t>
                      </a:r>
                      <a:r>
                        <a:rPr lang="ko-KR" altLang="en-US" sz="1200" dirty="0" err="1" smtClean="0">
                          <a:latin typeface="고도 M" panose="02000503000000020004" pitchFamily="2" charset="-127"/>
                          <a:ea typeface="고도 M" panose="02000503000000020004" pitchFamily="2" charset="-127"/>
                        </a:rPr>
                        <a:t>뷰티계열</a:t>
                      </a:r>
                      <a:r>
                        <a:rPr lang="ko-KR" altLang="en-US" sz="1200" dirty="0" smtClean="0">
                          <a:latin typeface="고도 M" panose="02000503000000020004" pitchFamily="2" charset="-127"/>
                          <a:ea typeface="고도 M" panose="02000503000000020004" pitchFamily="2" charset="-127"/>
                        </a:rPr>
                        <a:t> 취업희망자</a:t>
                      </a:r>
                      <a:endParaRPr lang="ko-KR" altLang="en-US" sz="1200" dirty="0">
                        <a:latin typeface="고도 M" panose="02000503000000020004" pitchFamily="2" charset="-127"/>
                        <a:ea typeface="고도 M" panose="02000503000000020004" pitchFamily="2" charset="-127"/>
                      </a:endParaRPr>
                    </a:p>
                  </a:txBody>
                  <a:tcPr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06935">
                <a:tc>
                  <a:txBody>
                    <a:bodyPr/>
                    <a:lstStyle/>
                    <a:p>
                      <a:pPr algn="ctr" latinLnBrk="1"/>
                      <a:r>
                        <a:rPr lang="ko-KR" altLang="en-US" sz="1400" dirty="0" smtClean="0">
                          <a:latin typeface="고도 M" panose="02000503000000020004" pitchFamily="2" charset="-127"/>
                          <a:ea typeface="고도 M" panose="02000503000000020004" pitchFamily="2" charset="-127"/>
                        </a:rPr>
                        <a:t>교육특징</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피부과</a:t>
                      </a:r>
                      <a:r>
                        <a:rPr lang="ko-KR" altLang="en-US" sz="1200" baseline="0" dirty="0" smtClean="0">
                          <a:latin typeface="고도 M" panose="02000503000000020004" pitchFamily="2" charset="-127"/>
                          <a:ea typeface="고도 M" panose="02000503000000020004" pitchFamily="2" charset="-127"/>
                        </a:rPr>
                        <a:t> 및 </a:t>
                      </a:r>
                      <a:r>
                        <a:rPr lang="ko-KR" altLang="en-US" sz="1200" baseline="0" dirty="0" err="1" smtClean="0">
                          <a:latin typeface="고도 M" panose="02000503000000020004" pitchFamily="2" charset="-127"/>
                          <a:ea typeface="고도 M" panose="02000503000000020004" pitchFamily="2" charset="-127"/>
                        </a:rPr>
                        <a:t>에스테틱</a:t>
                      </a:r>
                      <a:r>
                        <a:rPr lang="ko-KR" altLang="en-US" sz="1200" baseline="0" dirty="0" smtClean="0">
                          <a:latin typeface="고도 M" panose="02000503000000020004" pitchFamily="2" charset="-127"/>
                          <a:ea typeface="고도 M" panose="02000503000000020004" pitchFamily="2" charset="-127"/>
                        </a:rPr>
                        <a:t> 관련 전문 지식을 알 수 있다</a:t>
                      </a:r>
                      <a:endParaRPr lang="en-US" altLang="ko-KR" sz="12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피부구조 및 질환</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관리법을 실습함으로</a:t>
                      </a:r>
                      <a:r>
                        <a:rPr lang="ko-KR" altLang="en-US" sz="1200" baseline="0" dirty="0" smtClean="0">
                          <a:latin typeface="고도 M" panose="02000503000000020004" pitchFamily="2" charset="-127"/>
                          <a:ea typeface="고도 M" panose="02000503000000020004" pitchFamily="2" charset="-127"/>
                        </a:rPr>
                        <a:t>  쉽게 설명할 수 있다</a:t>
                      </a:r>
                      <a:endParaRPr lang="ko-KR" altLang="en-US" sz="1200" dirty="0">
                        <a:latin typeface="고도 M" panose="02000503000000020004" pitchFamily="2" charset="-127"/>
                        <a:ea typeface="고도 M" panose="02000503000000020004" pitchFamily="2" charset="-127"/>
                      </a:endParaRPr>
                    </a:p>
                  </a:txBody>
                  <a:tcP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extBox 1"/>
          <p:cNvSpPr txBox="1"/>
          <p:nvPr/>
        </p:nvSpPr>
        <p:spPr>
          <a:xfrm>
            <a:off x="332656" y="323528"/>
            <a:ext cx="4104456" cy="461665"/>
          </a:xfrm>
          <a:prstGeom prst="rect">
            <a:avLst/>
          </a:prstGeom>
          <a:noFill/>
        </p:spPr>
        <p:txBody>
          <a:bodyPr wrap="square" rtlCol="0">
            <a:spAutoFit/>
          </a:bodyPr>
          <a:lstStyle/>
          <a:p>
            <a:r>
              <a:rPr lang="ko-KR" altLang="en-US" sz="2400" dirty="0" err="1" smtClean="0">
                <a:latin typeface="고도 B" panose="02000503000000020004" pitchFamily="2" charset="-127"/>
                <a:ea typeface="고도 B" panose="02000503000000020004" pitchFamily="2" charset="-127"/>
              </a:rPr>
              <a:t>뷰티코디네이터</a:t>
            </a:r>
            <a:r>
              <a:rPr lang="ko-KR" altLang="en-US" sz="2400" dirty="0" smtClean="0">
                <a:latin typeface="고도 B" panose="02000503000000020004" pitchFamily="2" charset="-127"/>
                <a:ea typeface="고도 B" panose="02000503000000020004" pitchFamily="2" charset="-127"/>
              </a:rPr>
              <a:t> 교육정보</a:t>
            </a:r>
            <a:endParaRPr lang="ko-KR" altLang="en-US" sz="2400" dirty="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0193189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cstate="print">
            <a:extLst>
              <a:ext uri="{28A0092B-C50C-407E-A947-70E740481C1C}">
                <a14:useLocalDpi xmlns:a14="http://schemas.microsoft.com/office/drawing/2010/main" val="0"/>
              </a:ext>
            </a:extLst>
          </a:blip>
          <a:srcRect l="12247"/>
          <a:stretch/>
        </p:blipFill>
        <p:spPr>
          <a:xfrm>
            <a:off x="3280228" y="0"/>
            <a:ext cx="3577771" cy="2411760"/>
          </a:xfrm>
          <a:prstGeom prst="rect">
            <a:avLst/>
          </a:prstGeom>
        </p:spPr>
      </p:pic>
      <p:cxnSp>
        <p:nvCxnSpPr>
          <p:cNvPr id="7" name="직선 연결선 6"/>
          <p:cNvCxnSpPr/>
          <p:nvPr/>
        </p:nvCxnSpPr>
        <p:spPr>
          <a:xfrm>
            <a:off x="-16254" y="3923928"/>
            <a:ext cx="687425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11130" y="5652120"/>
            <a:ext cx="6874254"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267049" y="2490759"/>
            <a:ext cx="6234621" cy="1197023"/>
          </a:xfrm>
          <a:prstGeom prst="rect">
            <a:avLst/>
          </a:prstGeom>
          <a:noFill/>
        </p:spPr>
        <p:txBody>
          <a:bodyPr wrap="square" lIns="65306" tIns="32653" rIns="65306" bIns="32653" rtlCol="0">
            <a:spAutoFit/>
          </a:bodyPr>
          <a:lstStyle/>
          <a:p>
            <a:pPr algn="just">
              <a:lnSpc>
                <a:spcPct val="150000"/>
              </a:lnSpc>
            </a:pPr>
            <a:r>
              <a:rPr lang="ko-KR" altLang="en-US" sz="1600" b="1" dirty="0" smtClean="0">
                <a:latin typeface="고도 M" panose="02000503000000020004" pitchFamily="2" charset="-127"/>
                <a:ea typeface="고도 M" panose="02000503000000020004" pitchFamily="2" charset="-127"/>
              </a:rPr>
              <a:t>서비스 컨설턴트 </a:t>
            </a:r>
            <a:endParaRPr lang="en-US" altLang="ko-KR" sz="1100" dirty="0" smtClean="0">
              <a:latin typeface="고도 M" panose="02000503000000020004" pitchFamily="2" charset="-127"/>
              <a:ea typeface="고도 M" panose="02000503000000020004" pitchFamily="2" charset="-127"/>
            </a:endParaRPr>
          </a:p>
          <a:p>
            <a:pPr algn="just">
              <a:lnSpc>
                <a:spcPct val="150000"/>
              </a:lnSpc>
            </a:pPr>
            <a:endParaRPr lang="en-US" altLang="ko-KR" sz="1100" dirty="0">
              <a:latin typeface="고도 M" panose="02000503000000020004" pitchFamily="2" charset="-127"/>
              <a:ea typeface="고도 M" panose="02000503000000020004" pitchFamily="2" charset="-127"/>
            </a:endParaRPr>
          </a:p>
          <a:p>
            <a:pPr algn="just">
              <a:lnSpc>
                <a:spcPct val="150000"/>
              </a:lnSpc>
            </a:pPr>
            <a:r>
              <a:rPr lang="ko-KR" altLang="en-US" sz="1100" dirty="0" smtClean="0">
                <a:latin typeface="고도 M" panose="02000503000000020004" pitchFamily="2" charset="-127"/>
                <a:ea typeface="고도 M" panose="02000503000000020004" pitchFamily="2" charset="-127"/>
              </a:rPr>
              <a:t>일반적으로 경영에 관한 전문적인 지식을 갖추고 조언이나 협력을 하는 사람 또는 상담자로 </a:t>
            </a:r>
            <a:r>
              <a:rPr lang="ko-KR" altLang="en-US" sz="1100" dirty="0" err="1" smtClean="0">
                <a:latin typeface="고도 M" panose="02000503000000020004" pitchFamily="2" charset="-127"/>
                <a:ea typeface="고도 M" panose="02000503000000020004" pitchFamily="2" charset="-127"/>
              </a:rPr>
              <a:t>조합하자면</a:t>
            </a:r>
            <a:r>
              <a:rPr lang="ko-KR" altLang="en-US" sz="1100" dirty="0" smtClean="0">
                <a:latin typeface="고도 M" panose="02000503000000020004" pitchFamily="2" charset="-127"/>
                <a:ea typeface="고도 M" panose="02000503000000020004" pitchFamily="2" charset="-127"/>
              </a:rPr>
              <a:t> </a:t>
            </a:r>
            <a:r>
              <a:rPr lang="en-US" altLang="ko-KR" sz="1100" dirty="0" smtClean="0">
                <a:latin typeface="고도 M" panose="02000503000000020004" pitchFamily="2" charset="-127"/>
                <a:ea typeface="고도 M" panose="02000503000000020004" pitchFamily="2" charset="-127"/>
              </a:rPr>
              <a:t>CS</a:t>
            </a:r>
            <a:r>
              <a:rPr lang="ko-KR" altLang="en-US" sz="1100" dirty="0" smtClean="0">
                <a:latin typeface="고도 M" panose="02000503000000020004" pitchFamily="2" charset="-127"/>
                <a:ea typeface="고도 M" panose="02000503000000020004" pitchFamily="2" charset="-127"/>
              </a:rPr>
              <a:t>경영목표 달성을 위한 전문적인 지식을 갖추고 조언이나 협력을 하는 상담자</a:t>
            </a:r>
            <a:r>
              <a:rPr lang="en-US" altLang="ko-KR" sz="1100" dirty="0" smtClean="0">
                <a:latin typeface="고도 M" panose="02000503000000020004" pitchFamily="2" charset="-127"/>
                <a:ea typeface="고도 M" panose="02000503000000020004" pitchFamily="2" charset="-127"/>
              </a:rPr>
              <a:t>.</a:t>
            </a:r>
            <a:endParaRPr lang="ko-KR" altLang="en-US" sz="1100" dirty="0">
              <a:latin typeface="고도 M" panose="02000503000000020004" pitchFamily="2" charset="-127"/>
              <a:ea typeface="고도 M" panose="02000503000000020004" pitchFamily="2" charset="-127"/>
            </a:endParaRPr>
          </a:p>
        </p:txBody>
      </p:sp>
      <p:sp>
        <p:nvSpPr>
          <p:cNvPr id="10" name="TextBox 9"/>
          <p:cNvSpPr txBox="1"/>
          <p:nvPr/>
        </p:nvSpPr>
        <p:spPr>
          <a:xfrm>
            <a:off x="116632" y="4192421"/>
            <a:ext cx="6385038" cy="1061829"/>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서비스 컨설턴트의 역할 </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200" dirty="0" smtClean="0">
                <a:latin typeface="고도 M" panose="02000503000000020004" pitchFamily="2" charset="-127"/>
                <a:ea typeface="고도 M" panose="02000503000000020004" pitchFamily="2" charset="-127"/>
              </a:rPr>
              <a:t>피부과와 </a:t>
            </a:r>
            <a:r>
              <a:rPr lang="ko-KR" altLang="en-US" sz="1200" dirty="0" err="1" smtClean="0">
                <a:latin typeface="고도 M" panose="02000503000000020004" pitchFamily="2" charset="-127"/>
                <a:ea typeface="고도 M" panose="02000503000000020004" pitchFamily="2" charset="-127"/>
              </a:rPr>
              <a:t>피부샵에서</a:t>
            </a:r>
            <a:r>
              <a:rPr lang="ko-KR" altLang="en-US" sz="1200" dirty="0" smtClean="0">
                <a:latin typeface="고도 M" panose="02000503000000020004" pitchFamily="2" charset="-127"/>
                <a:ea typeface="고도 M" panose="02000503000000020004" pitchFamily="2" charset="-127"/>
              </a:rPr>
              <a:t> 예약관리와 전화응대</a:t>
            </a:r>
            <a:r>
              <a:rPr lang="en-US" altLang="ko-KR" sz="1200" dirty="0" smtClean="0">
                <a:latin typeface="고도 M" panose="02000503000000020004" pitchFamily="2" charset="-127"/>
                <a:ea typeface="고도 M" panose="02000503000000020004" pitchFamily="2" charset="-127"/>
              </a:rPr>
              <a:t>, </a:t>
            </a:r>
            <a:r>
              <a:rPr lang="ko-KR" altLang="en-US" sz="1200" dirty="0" err="1" smtClean="0">
                <a:latin typeface="고도 M" panose="02000503000000020004" pitchFamily="2" charset="-127"/>
                <a:ea typeface="고도 M" panose="02000503000000020004" pitchFamily="2" charset="-127"/>
              </a:rPr>
              <a:t>이메일관리를</a:t>
            </a:r>
            <a:r>
              <a:rPr lang="ko-KR" altLang="en-US" sz="1200" dirty="0" smtClean="0">
                <a:latin typeface="고도 M" panose="02000503000000020004" pitchFamily="2" charset="-127"/>
                <a:ea typeface="고도 M" panose="02000503000000020004" pitchFamily="2" charset="-127"/>
              </a:rPr>
              <a:t> 하며 진료를 마친 환자에게 치료에 대한 설명과 주의점</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처방전 등을 안내한다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환자의 고민이나 불만사항을 병원에 전달하고 환자의 만족도를 높이기 위해 전문지식을 함양하여 보다 쉽게 문제를 해결한다</a:t>
            </a:r>
            <a:r>
              <a:rPr lang="en-US" altLang="ko-KR" sz="1200" dirty="0" smtClean="0">
                <a:latin typeface="고도 M" panose="02000503000000020004" pitchFamily="2" charset="-127"/>
                <a:ea typeface="고도 M" panose="02000503000000020004" pitchFamily="2" charset="-127"/>
              </a:rPr>
              <a:t>.</a:t>
            </a:r>
            <a:endParaRPr lang="ko-KR" altLang="en-US" sz="1200" dirty="0">
              <a:latin typeface="고도 M" panose="02000503000000020004" pitchFamily="2" charset="-127"/>
              <a:ea typeface="고도 M" panose="02000503000000020004" pitchFamily="2" charset="-127"/>
            </a:endParaRPr>
          </a:p>
        </p:txBody>
      </p:sp>
      <p:sp>
        <p:nvSpPr>
          <p:cNvPr id="11" name="TextBox 10"/>
          <p:cNvSpPr txBox="1"/>
          <p:nvPr/>
        </p:nvSpPr>
        <p:spPr>
          <a:xfrm>
            <a:off x="116632" y="5868144"/>
            <a:ext cx="6552727" cy="1862048"/>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서비스 컨설턴트의 전망 </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100" dirty="0" smtClean="0">
                <a:latin typeface="고도 M" panose="02000503000000020004" pitchFamily="2" charset="-127"/>
                <a:ea typeface="고도 M" panose="02000503000000020004" pitchFamily="2" charset="-127"/>
              </a:rPr>
              <a:t>나를 꾸미는 것에 투자하는 시대인 만큼 미용분야에 대한 사람들이 관심이 높다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뿐만 아니라 </a:t>
            </a:r>
            <a:r>
              <a:rPr lang="ko-KR" altLang="en-US" sz="1100" dirty="0" err="1" smtClean="0">
                <a:latin typeface="고도 M" panose="02000503000000020004" pitchFamily="2" charset="-127"/>
                <a:ea typeface="고도 M" panose="02000503000000020004" pitchFamily="2" charset="-127"/>
              </a:rPr>
              <a:t>피붕미용은</a:t>
            </a:r>
            <a:r>
              <a:rPr lang="ko-KR" altLang="en-US" sz="1100" dirty="0" smtClean="0">
                <a:latin typeface="고도 M" panose="02000503000000020004" pitchFamily="2" charset="-127"/>
                <a:ea typeface="고도 M" panose="02000503000000020004" pitchFamily="2" charset="-127"/>
              </a:rPr>
              <a:t> 보편적으로 </a:t>
            </a:r>
            <a:r>
              <a:rPr lang="ko-KR" altLang="en-US" sz="1100" dirty="0" err="1" smtClean="0">
                <a:latin typeface="고도 M" panose="02000503000000020004" pitchFamily="2" charset="-127"/>
                <a:ea typeface="고도 M" panose="02000503000000020004" pitchFamily="2" charset="-127"/>
              </a:rPr>
              <a:t>접할수</a:t>
            </a:r>
            <a:r>
              <a:rPr lang="ko-KR" altLang="en-US" sz="1100" dirty="0" smtClean="0">
                <a:latin typeface="고도 M" panose="02000503000000020004" pitchFamily="2" charset="-127"/>
                <a:ea typeface="고도 M" panose="02000503000000020004" pitchFamily="2" charset="-127"/>
              </a:rPr>
              <a:t> 있고 고가라는 인식이 사라져 수요가 많기 대문에 피부관리사의 미래는 갈수록 밝다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매년 </a:t>
            </a:r>
            <a:r>
              <a:rPr lang="ko-KR" altLang="en-US" sz="1100" dirty="0" err="1" smtClean="0">
                <a:latin typeface="고도 M" panose="02000503000000020004" pitchFamily="2" charset="-127"/>
                <a:ea typeface="고도 M" panose="02000503000000020004" pitchFamily="2" charset="-127"/>
              </a:rPr>
              <a:t>피부미용과가</a:t>
            </a:r>
            <a:r>
              <a:rPr lang="ko-KR" altLang="en-US" sz="1100" dirty="0" smtClean="0">
                <a:latin typeface="고도 M" panose="02000503000000020004" pitchFamily="2" charset="-127"/>
                <a:ea typeface="고도 M" panose="02000503000000020004" pitchFamily="2" charset="-127"/>
              </a:rPr>
              <a:t> 신설되고 피부미용전공자들이 생기고 있으며 급부상하는 산업이다</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뷰티코디네이터는</a:t>
            </a:r>
            <a:r>
              <a:rPr lang="ko-KR" altLang="en-US" sz="1100" dirty="0" smtClean="0">
                <a:latin typeface="고도 M" panose="02000503000000020004" pitchFamily="2" charset="-127"/>
                <a:ea typeface="고도 M" panose="02000503000000020004" pitchFamily="2" charset="-127"/>
              </a:rPr>
              <a:t> 미용에 관심이 있는 고객이 전문적으로 진단을 받고 쉽게 상담을 받을 수 있도록 돕는 </a:t>
            </a:r>
            <a:r>
              <a:rPr lang="ko-KR" altLang="en-US" sz="1100" dirty="0" err="1" smtClean="0">
                <a:latin typeface="고도 M" panose="02000503000000020004" pitchFamily="2" charset="-127"/>
                <a:ea typeface="고도 M" panose="02000503000000020004" pitchFamily="2" charset="-127"/>
              </a:rPr>
              <a:t>일을한다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피부과 및 </a:t>
            </a:r>
            <a:r>
              <a:rPr lang="ko-KR" altLang="en-US" sz="1100" dirty="0" err="1" smtClean="0">
                <a:latin typeface="고도 M" panose="02000503000000020004" pitchFamily="2" charset="-127"/>
                <a:ea typeface="고도 M" panose="02000503000000020004" pitchFamily="2" charset="-127"/>
              </a:rPr>
              <a:t>피부샵의</a:t>
            </a:r>
            <a:r>
              <a:rPr lang="ko-KR" altLang="en-US" sz="1100" dirty="0" smtClean="0">
                <a:latin typeface="고도 M" panose="02000503000000020004" pitchFamily="2" charset="-127"/>
                <a:ea typeface="고도 M" panose="02000503000000020004" pitchFamily="2" charset="-127"/>
              </a:rPr>
              <a:t> 수요가 많아질수록 </a:t>
            </a:r>
            <a:r>
              <a:rPr lang="en-US" altLang="ko-KR" sz="1100" dirty="0" smtClean="0">
                <a:latin typeface="고도 M" panose="02000503000000020004" pitchFamily="2" charset="-127"/>
                <a:ea typeface="고도 M" panose="02000503000000020004" pitchFamily="2" charset="-127"/>
              </a:rPr>
              <a:t>1:!</a:t>
            </a:r>
            <a:r>
              <a:rPr lang="ko-KR" altLang="en-US" sz="1100" dirty="0" err="1" smtClean="0">
                <a:latin typeface="고도 M" panose="02000503000000020004" pitchFamily="2" charset="-127"/>
                <a:ea typeface="고도 M" panose="02000503000000020004" pitchFamily="2" charset="-127"/>
              </a:rPr>
              <a:t>케어를</a:t>
            </a:r>
            <a:r>
              <a:rPr lang="ko-KR" altLang="en-US" sz="1100" dirty="0" smtClean="0">
                <a:latin typeface="고도 M" panose="02000503000000020004" pitchFamily="2" charset="-127"/>
                <a:ea typeface="고도 M" panose="02000503000000020004" pitchFamily="2" charset="-127"/>
              </a:rPr>
              <a:t> 해줄 수 있는 </a:t>
            </a:r>
            <a:r>
              <a:rPr lang="ko-KR" altLang="en-US" sz="1100" dirty="0" err="1" smtClean="0">
                <a:latin typeface="고도 M" panose="02000503000000020004" pitchFamily="2" charset="-127"/>
                <a:ea typeface="고도 M" panose="02000503000000020004" pitchFamily="2" charset="-127"/>
              </a:rPr>
              <a:t>뷰티코디네이터를</a:t>
            </a:r>
            <a:r>
              <a:rPr lang="ko-KR" altLang="en-US" sz="1100" dirty="0" smtClean="0">
                <a:latin typeface="고도 M" panose="02000503000000020004" pitchFamily="2" charset="-127"/>
                <a:ea typeface="고도 M" panose="02000503000000020004" pitchFamily="2" charset="-127"/>
              </a:rPr>
              <a:t> 채용하는 기관이 늘고 있다</a:t>
            </a:r>
            <a:r>
              <a:rPr lang="en-US" altLang="ko-KR" sz="1100" dirty="0" smtClean="0">
                <a:latin typeface="고도 M" panose="02000503000000020004" pitchFamily="2" charset="-127"/>
                <a:ea typeface="고도 M" panose="02000503000000020004" pitchFamily="2" charset="-127"/>
              </a:rPr>
              <a:t>. </a:t>
            </a:r>
            <a:endParaRPr lang="en-US" altLang="ko-KR" sz="1100" dirty="0">
              <a:latin typeface="고도 M" panose="02000503000000020004" pitchFamily="2" charset="-127"/>
              <a:ea typeface="고도 M" panose="02000503000000020004" pitchFamily="2" charset="-127"/>
            </a:endParaRPr>
          </a:p>
          <a:p>
            <a:pPr algn="just"/>
            <a:endParaRPr lang="en-US" altLang="ko-KR" sz="1100" dirty="0">
              <a:latin typeface="고도 M" panose="02000503000000020004" pitchFamily="2" charset="-127"/>
              <a:ea typeface="고도 M" panose="02000503000000020004" pitchFamily="2" charset="-127"/>
            </a:endParaRPr>
          </a:p>
          <a:p>
            <a:pPr algn="just"/>
            <a:r>
              <a:rPr lang="ko-KR" altLang="en-US" sz="1100" dirty="0" err="1" smtClean="0">
                <a:latin typeface="고도 M" panose="02000503000000020004" pitchFamily="2" charset="-127"/>
                <a:ea typeface="고도 M" panose="02000503000000020004" pitchFamily="2" charset="-127"/>
              </a:rPr>
              <a:t>뷰티코디네이터</a:t>
            </a:r>
            <a:r>
              <a:rPr lang="ko-KR" altLang="en-US" sz="1100" dirty="0" smtClean="0">
                <a:latin typeface="고도 M" panose="02000503000000020004" pitchFamily="2" charset="-127"/>
                <a:ea typeface="고도 M" panose="02000503000000020004" pitchFamily="2" charset="-127"/>
              </a:rPr>
              <a:t> 활동분야</a:t>
            </a:r>
            <a:r>
              <a:rPr lang="en-US" altLang="ko-KR" sz="1100" dirty="0" smtClean="0">
                <a:latin typeface="고도 M" panose="02000503000000020004" pitchFamily="2" charset="-127"/>
                <a:ea typeface="고도 M" panose="02000503000000020004" pitchFamily="2" charset="-127"/>
              </a:rPr>
              <a:t>:</a:t>
            </a:r>
          </a:p>
          <a:p>
            <a:pPr algn="just"/>
            <a:r>
              <a:rPr lang="ko-KR" altLang="en-US" sz="1100" dirty="0" err="1" smtClean="0">
                <a:latin typeface="고도 M" panose="02000503000000020004" pitchFamily="2" charset="-127"/>
                <a:ea typeface="고도 M" panose="02000503000000020004" pitchFamily="2" charset="-127"/>
              </a:rPr>
              <a:t>스파</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왁싱샵</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전문뷰티살롱</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성형외과</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피부과</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한의원</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피부샵</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탈모케어</a:t>
            </a:r>
            <a:r>
              <a:rPr lang="ko-KR" altLang="en-US" sz="1100" dirty="0" smtClean="0">
                <a:latin typeface="고도 M" panose="02000503000000020004" pitchFamily="2" charset="-127"/>
                <a:ea typeface="고도 M" panose="02000503000000020004" pitchFamily="2" charset="-127"/>
              </a:rPr>
              <a:t> 등</a:t>
            </a:r>
            <a:endParaRPr lang="en-US" altLang="ko-KR" sz="1100" dirty="0" smtClean="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r="79945"/>
          <a:stretch/>
        </p:blipFill>
        <p:spPr>
          <a:xfrm>
            <a:off x="-16254" y="0"/>
            <a:ext cx="3296482" cy="2411760"/>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44131" y="5634"/>
            <a:ext cx="6929515" cy="2411760"/>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ko-KR" altLang="en-US"/>
          </a:p>
        </p:txBody>
      </p:sp>
      <p:sp>
        <p:nvSpPr>
          <p:cNvPr id="14" name="TextBox 13"/>
          <p:cNvSpPr txBox="1"/>
          <p:nvPr/>
        </p:nvSpPr>
        <p:spPr>
          <a:xfrm>
            <a:off x="44624" y="683567"/>
            <a:ext cx="4248472" cy="1446550"/>
          </a:xfrm>
          <a:prstGeom prst="rect">
            <a:avLst/>
          </a:prstGeom>
          <a:noFill/>
        </p:spPr>
        <p:txBody>
          <a:bodyPr wrap="square"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28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2800" dirty="0" smtClean="0">
              <a:solidFill>
                <a:schemeClr val="bg1"/>
              </a:solidFill>
              <a:latin typeface="고도 M" panose="02000503000000020004" pitchFamily="2" charset="-127"/>
              <a:ea typeface="고도 M" panose="02000503000000020004" pitchFamily="2" charset="-127"/>
            </a:endParaRPr>
          </a:p>
          <a:p>
            <a:r>
              <a:rPr lang="ko-KR" altLang="en-US" sz="1400" dirty="0" smtClean="0">
                <a:latin typeface="고도 M" panose="02000503000000020004" pitchFamily="2" charset="-127"/>
                <a:ea typeface="고도 M" panose="02000503000000020004" pitchFamily="2" charset="-127"/>
              </a:rPr>
              <a:t>서비스 관리자</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중간관리자</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서비스전문가양성</a:t>
            </a:r>
            <a:endParaRPr lang="ko-KR" altLang="en-US" sz="1400" dirty="0">
              <a:latin typeface="고도 M" panose="02000503000000020004" pitchFamily="2" charset="-127"/>
              <a:ea typeface="고도 M" panose="02000503000000020004" pitchFamily="2" charset="-127"/>
            </a:endParaRPr>
          </a:p>
          <a:p>
            <a:endParaRPr lang="en-US" altLang="ko-KR" sz="2800" dirty="0" smtClean="0">
              <a:solidFill>
                <a:schemeClr val="bg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2007662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cstate="print">
            <a:extLst>
              <a:ext uri="{28A0092B-C50C-407E-A947-70E740481C1C}">
                <a14:useLocalDpi xmlns:a14="http://schemas.microsoft.com/office/drawing/2010/main" val="0"/>
              </a:ext>
            </a:extLst>
          </a:blip>
          <a:srcRect l="12247"/>
          <a:stretch/>
        </p:blipFill>
        <p:spPr>
          <a:xfrm>
            <a:off x="3280228" y="0"/>
            <a:ext cx="3577771" cy="2411760"/>
          </a:xfrm>
          <a:prstGeom prst="rect">
            <a:avLst/>
          </a:prstGeom>
        </p:spPr>
      </p:pic>
      <p:cxnSp>
        <p:nvCxnSpPr>
          <p:cNvPr id="7" name="직선 연결선 6"/>
          <p:cNvCxnSpPr/>
          <p:nvPr/>
        </p:nvCxnSpPr>
        <p:spPr>
          <a:xfrm>
            <a:off x="-16254" y="3923928"/>
            <a:ext cx="687425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11130" y="5652120"/>
            <a:ext cx="6874254"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267049" y="2490759"/>
            <a:ext cx="6234621" cy="943107"/>
          </a:xfrm>
          <a:prstGeom prst="rect">
            <a:avLst/>
          </a:prstGeom>
          <a:noFill/>
        </p:spPr>
        <p:txBody>
          <a:bodyPr wrap="square" lIns="65306" tIns="32653" rIns="65306" bIns="32653" rtlCol="0">
            <a:spAutoFit/>
          </a:bodyPr>
          <a:lstStyle/>
          <a:p>
            <a:pPr algn="just">
              <a:lnSpc>
                <a:spcPct val="150000"/>
              </a:lnSpc>
            </a:pPr>
            <a:r>
              <a:rPr lang="ko-KR" altLang="en-US" sz="1600" b="1" dirty="0" smtClean="0">
                <a:latin typeface="고도 M" panose="02000503000000020004" pitchFamily="2" charset="-127"/>
                <a:ea typeface="고도 M" panose="02000503000000020004" pitchFamily="2" charset="-127"/>
              </a:rPr>
              <a:t>서비스 컨설턴트 </a:t>
            </a:r>
            <a:endParaRPr lang="en-US" altLang="ko-KR" sz="1100" dirty="0" smtClean="0">
              <a:latin typeface="고도 M" panose="02000503000000020004" pitchFamily="2" charset="-127"/>
              <a:ea typeface="고도 M" panose="02000503000000020004" pitchFamily="2" charset="-127"/>
            </a:endParaRPr>
          </a:p>
          <a:p>
            <a:pPr algn="just">
              <a:lnSpc>
                <a:spcPct val="150000"/>
              </a:lnSpc>
            </a:pPr>
            <a:r>
              <a:rPr lang="ko-KR" altLang="en-US" sz="1100" dirty="0" smtClean="0">
                <a:latin typeface="고도 M" panose="02000503000000020004" pitchFamily="2" charset="-127"/>
                <a:ea typeface="고도 M" panose="02000503000000020004" pitchFamily="2" charset="-127"/>
              </a:rPr>
              <a:t>피부 치료와 관리를 분류하고 고객의 얼굴 및 전신을 대상으로 질병이 아닌 피부의 상태를 관찰하여 전문가의 </a:t>
            </a:r>
            <a:r>
              <a:rPr lang="ko-KR" altLang="en-US" sz="1100" dirty="0" err="1" smtClean="0">
                <a:latin typeface="고도 M" panose="02000503000000020004" pitchFamily="2" charset="-127"/>
                <a:ea typeface="고도 M" panose="02000503000000020004" pitchFamily="2" charset="-127"/>
              </a:rPr>
              <a:t>분석하에</a:t>
            </a:r>
            <a:r>
              <a:rPr lang="ko-KR" altLang="en-US" sz="1100" dirty="0" smtClean="0">
                <a:latin typeface="고도 M" panose="02000503000000020004" pitchFamily="2" charset="-127"/>
                <a:ea typeface="고도 M" panose="02000503000000020004" pitchFamily="2" charset="-127"/>
              </a:rPr>
              <a:t> 천연 재료나 화장품 기기</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기구 등을 사용하여 피부관리 및 치료하는 것을 </a:t>
            </a:r>
            <a:r>
              <a:rPr lang="ko-KR" altLang="en-US" sz="1100" dirty="0" err="1" smtClean="0">
                <a:latin typeface="고도 M" panose="02000503000000020004" pitchFamily="2" charset="-127"/>
                <a:ea typeface="고도 M" panose="02000503000000020004" pitchFamily="2" charset="-127"/>
              </a:rPr>
              <a:t>돕는사람을</a:t>
            </a:r>
            <a:r>
              <a:rPr lang="ko-KR" altLang="en-US" sz="1100" dirty="0" smtClean="0">
                <a:latin typeface="고도 M" panose="02000503000000020004" pitchFamily="2" charset="-127"/>
                <a:ea typeface="고도 M" panose="02000503000000020004" pitchFamily="2" charset="-127"/>
              </a:rPr>
              <a:t> 말한다</a:t>
            </a:r>
            <a:r>
              <a:rPr lang="en-US" altLang="ko-KR" sz="1100" dirty="0" smtClean="0">
                <a:latin typeface="고도 M" panose="02000503000000020004" pitchFamily="2" charset="-127"/>
                <a:ea typeface="고도 M" panose="02000503000000020004" pitchFamily="2" charset="-127"/>
              </a:rPr>
              <a:t>.</a:t>
            </a:r>
            <a:endParaRPr lang="ko-KR" altLang="en-US" sz="1100" dirty="0">
              <a:latin typeface="고도 M" panose="02000503000000020004" pitchFamily="2" charset="-127"/>
              <a:ea typeface="고도 M" panose="02000503000000020004" pitchFamily="2" charset="-127"/>
            </a:endParaRPr>
          </a:p>
        </p:txBody>
      </p:sp>
      <p:sp>
        <p:nvSpPr>
          <p:cNvPr id="10" name="TextBox 9"/>
          <p:cNvSpPr txBox="1"/>
          <p:nvPr/>
        </p:nvSpPr>
        <p:spPr>
          <a:xfrm>
            <a:off x="116632" y="4192421"/>
            <a:ext cx="6385038" cy="1015663"/>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서비스 컨설턴트의 역할 </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100" dirty="0" smtClean="0">
                <a:latin typeface="고도 M" panose="02000503000000020004" pitchFamily="2" charset="-127"/>
                <a:ea typeface="고도 M" panose="02000503000000020004" pitchFamily="2" charset="-127"/>
              </a:rPr>
              <a:t>매너</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이미지</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친절교육등의 스킬 교육 중심인 전통적인 서비스강사의 개념에서 좀 더 진화하여 변화하는 서비스 환경에 맞추어 </a:t>
            </a:r>
            <a:r>
              <a:rPr lang="ko-KR" altLang="en-US" sz="1100" dirty="0" err="1" smtClean="0">
                <a:latin typeface="고도 M" panose="02000503000000020004" pitchFamily="2" charset="-127"/>
                <a:ea typeface="고도 M" panose="02000503000000020004" pitchFamily="2" charset="-127"/>
              </a:rPr>
              <a:t>서비스경영</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서비스 마케팅</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서비스품질관리 차세대 서비스 전략 </a:t>
            </a:r>
            <a:r>
              <a:rPr lang="ko-KR" altLang="en-US" sz="1100" dirty="0" err="1" smtClean="0">
                <a:latin typeface="고도 M" panose="02000503000000020004" pitchFamily="2" charset="-127"/>
                <a:ea typeface="고도 M" panose="02000503000000020004" pitchFamily="2" charset="-127"/>
              </a:rPr>
              <a:t>기획등에</a:t>
            </a:r>
            <a:r>
              <a:rPr lang="ko-KR" altLang="en-US" sz="1100" dirty="0" smtClean="0">
                <a:latin typeface="고도 M" panose="02000503000000020004" pitchFamily="2" charset="-127"/>
                <a:ea typeface="고도 M" panose="02000503000000020004" pitchFamily="2" charset="-127"/>
              </a:rPr>
              <a:t> 대한 전문적인 지식을 가지고 교육을 물론 </a:t>
            </a:r>
            <a:r>
              <a:rPr lang="en-US" altLang="ko-KR" sz="1100" dirty="0" smtClean="0">
                <a:latin typeface="고도 M" panose="02000503000000020004" pitchFamily="2" charset="-127"/>
                <a:ea typeface="고도 M" panose="02000503000000020004" pitchFamily="2" charset="-127"/>
              </a:rPr>
              <a:t>CS </a:t>
            </a:r>
            <a:r>
              <a:rPr lang="ko-KR" altLang="en-US" sz="1100" dirty="0" smtClean="0">
                <a:latin typeface="고도 M" panose="02000503000000020004" pitchFamily="2" charset="-127"/>
                <a:ea typeface="고도 M" panose="02000503000000020004" pitchFamily="2" charset="-127"/>
              </a:rPr>
              <a:t>시스템을</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설계한다</a:t>
            </a:r>
            <a:r>
              <a:rPr lang="en-US" altLang="ko-KR" sz="1100" dirty="0" smtClean="0">
                <a:latin typeface="고도 M" panose="02000503000000020004" pitchFamily="2" charset="-127"/>
                <a:ea typeface="고도 M" panose="02000503000000020004" pitchFamily="2" charset="-127"/>
              </a:rPr>
              <a:t>. </a:t>
            </a:r>
            <a:endParaRPr lang="en-US" altLang="ko-KR" sz="1100" dirty="0" smtClean="0">
              <a:latin typeface="고도 M" panose="02000503000000020004" pitchFamily="2" charset="-127"/>
              <a:ea typeface="고도 M" panose="02000503000000020004" pitchFamily="2" charset="-127"/>
            </a:endParaRPr>
          </a:p>
        </p:txBody>
      </p:sp>
      <p:sp>
        <p:nvSpPr>
          <p:cNvPr id="11" name="TextBox 10"/>
          <p:cNvSpPr txBox="1"/>
          <p:nvPr/>
        </p:nvSpPr>
        <p:spPr>
          <a:xfrm>
            <a:off x="116632" y="5868144"/>
            <a:ext cx="6552727" cy="2708434"/>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서비스 컨설턴트의 </a:t>
            </a:r>
            <a:r>
              <a:rPr lang="ko-KR" altLang="en-US" sz="1600" b="1" dirty="0" err="1" smtClean="0">
                <a:latin typeface="고도 M" panose="02000503000000020004" pitchFamily="2" charset="-127"/>
                <a:ea typeface="고도 M" panose="02000503000000020004" pitchFamily="2" charset="-127"/>
              </a:rPr>
              <a:t>로드맵</a:t>
            </a:r>
            <a:r>
              <a:rPr lang="ko-KR" altLang="en-US" sz="1600" b="1" dirty="0" smtClean="0">
                <a:latin typeface="고도 M" panose="02000503000000020004" pitchFamily="2" charset="-127"/>
                <a:ea typeface="고도 M" panose="02000503000000020004" pitchFamily="2" charset="-127"/>
              </a:rPr>
              <a:t> </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100" dirty="0" smtClean="0">
                <a:latin typeface="고도 M" panose="02000503000000020004" pitchFamily="2" charset="-127"/>
                <a:ea typeface="고도 M" panose="02000503000000020004" pitchFamily="2" charset="-127"/>
              </a:rPr>
              <a:t>준비기</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컨설턴트가 되기 위한 전문적인 지식과 강사로서의 스킬을 훈련하는 시기로 서비스 분야에 대한 관심을 많이 가져야 하며 전문적인 지식을 갖추기 위하여 교육</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독서등을</a:t>
            </a:r>
            <a:r>
              <a:rPr lang="ko-KR" altLang="en-US" sz="1100" dirty="0" smtClean="0">
                <a:latin typeface="고도 M" panose="02000503000000020004" pitchFamily="2" charset="-127"/>
                <a:ea typeface="고도 M" panose="02000503000000020004" pitchFamily="2" charset="-127"/>
              </a:rPr>
              <a:t> 통한 학습과 함께 </a:t>
            </a:r>
            <a:r>
              <a:rPr lang="ko-KR" altLang="en-US" sz="1100" dirty="0" err="1" smtClean="0">
                <a:latin typeface="고도 M" panose="02000503000000020004" pitchFamily="2" charset="-127"/>
                <a:ea typeface="고도 M" panose="02000503000000020004" pitchFamily="2" charset="-127"/>
              </a:rPr>
              <a:t>강의스킬을</a:t>
            </a:r>
            <a:r>
              <a:rPr lang="ko-KR" altLang="en-US" sz="1100" dirty="0" smtClean="0">
                <a:latin typeface="고도 M" panose="02000503000000020004" pitchFamily="2" charset="-127"/>
                <a:ea typeface="고도 M" panose="02000503000000020004" pitchFamily="2" charset="-127"/>
              </a:rPr>
              <a:t> 위한 훈련을 해야한다</a:t>
            </a:r>
            <a:r>
              <a:rPr lang="en-US" altLang="ko-KR" sz="1100" dirty="0" smtClean="0">
                <a:latin typeface="고도 M" panose="02000503000000020004" pitchFamily="2" charset="-127"/>
                <a:ea typeface="고도 M" panose="02000503000000020004" pitchFamily="2" charset="-127"/>
              </a:rPr>
              <a:t>. </a:t>
            </a:r>
          </a:p>
          <a:p>
            <a:pPr algn="just"/>
            <a:r>
              <a:rPr lang="ko-KR" altLang="en-US" sz="1100" dirty="0" err="1" smtClean="0">
                <a:latin typeface="고도 M" panose="02000503000000020004" pitchFamily="2" charset="-127"/>
                <a:ea typeface="고도 M" panose="02000503000000020004" pitchFamily="2" charset="-127"/>
              </a:rPr>
              <a:t>진입기</a:t>
            </a:r>
            <a:r>
              <a:rPr lang="en-US" altLang="ko-KR" sz="1100" dirty="0" smtClean="0">
                <a:latin typeface="고도 M" panose="02000503000000020004" pitchFamily="2" charset="-127"/>
                <a:ea typeface="고도 M" panose="02000503000000020004" pitchFamily="2" charset="-127"/>
              </a:rPr>
              <a:t>:</a:t>
            </a:r>
            <a:r>
              <a:rPr lang="ko-KR" altLang="en-US" sz="1100" dirty="0" smtClean="0">
                <a:latin typeface="고도 M" panose="02000503000000020004" pitchFamily="2" charset="-127"/>
                <a:ea typeface="고도 M" panose="02000503000000020004" pitchFamily="2" charset="-127"/>
              </a:rPr>
              <a:t>고객서비스업무를 수행하면서 실무 경험을 쌓는 시기로 내부고객의 문제는 무엇인지 등을 알아가는 시기이며 능숙한 서비스 능력을 갖출 수 있는 시기이다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경험을 늘리는 방법은 직접적인 경험도 </a:t>
            </a:r>
            <a:r>
              <a:rPr lang="ko-KR" altLang="en-US" sz="1100" dirty="0" err="1" smtClean="0">
                <a:latin typeface="고도 M" panose="02000503000000020004" pitchFamily="2" charset="-127"/>
                <a:ea typeface="고도 M" panose="02000503000000020004" pitchFamily="2" charset="-127"/>
              </a:rPr>
              <a:t>있찌만</a:t>
            </a:r>
            <a:r>
              <a:rPr lang="ko-KR" altLang="en-US" sz="1100" dirty="0" smtClean="0">
                <a:latin typeface="고도 M" panose="02000503000000020004" pitchFamily="2" charset="-127"/>
                <a:ea typeface="고도 M" panose="02000503000000020004" pitchFamily="2" charset="-127"/>
              </a:rPr>
              <a:t> 책이나 해당분야 사람들과의 인터뷰 등을 통한 </a:t>
            </a:r>
            <a:r>
              <a:rPr lang="ko-KR" altLang="en-US" sz="1100" dirty="0" err="1" smtClean="0">
                <a:latin typeface="고도 M" panose="02000503000000020004" pitchFamily="2" charset="-127"/>
                <a:ea typeface="고도 M" panose="02000503000000020004" pitchFamily="2" charset="-127"/>
              </a:rPr>
              <a:t>간접경험도</a:t>
            </a:r>
            <a:r>
              <a:rPr lang="ko-KR" altLang="en-US" sz="1100" dirty="0" smtClean="0">
                <a:latin typeface="고도 M" panose="02000503000000020004" pitchFamily="2" charset="-127"/>
                <a:ea typeface="고도 M" panose="02000503000000020004" pitchFamily="2" charset="-127"/>
              </a:rPr>
              <a:t> 있다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전문적인 지식과 스킬을 갖추고 </a:t>
            </a:r>
            <a:r>
              <a:rPr lang="ko-KR" altLang="en-US" sz="1100" dirty="0" err="1" smtClean="0">
                <a:latin typeface="고도 M" panose="02000503000000020004" pitchFamily="2" charset="-127"/>
                <a:ea typeface="고도 M" panose="02000503000000020004" pitchFamily="2" charset="-127"/>
              </a:rPr>
              <a:t>실무현장에</a:t>
            </a:r>
            <a:r>
              <a:rPr lang="ko-KR" altLang="en-US" sz="1100" dirty="0" smtClean="0">
                <a:latin typeface="고도 M" panose="02000503000000020004" pitchFamily="2" charset="-127"/>
                <a:ea typeface="고도 M" panose="02000503000000020004" pitchFamily="2" charset="-127"/>
              </a:rPr>
              <a:t> 직원들의 입장에서 이해하고자 하는 의지를 가지고 </a:t>
            </a:r>
            <a:r>
              <a:rPr lang="ko-KR" altLang="en-US" sz="1100" dirty="0" err="1" smtClean="0">
                <a:latin typeface="고도 M" panose="02000503000000020004" pitchFamily="2" charset="-127"/>
                <a:ea typeface="고도 M" panose="02000503000000020004" pitchFamily="2" charset="-127"/>
              </a:rPr>
              <a:t>있따면</a:t>
            </a:r>
            <a:r>
              <a:rPr lang="ko-KR" altLang="en-US" sz="1100" dirty="0" smtClean="0">
                <a:latin typeface="고도 M" panose="02000503000000020004" pitchFamily="2" charset="-127"/>
                <a:ea typeface="고도 M" panose="02000503000000020004" pitchFamily="2" charset="-127"/>
              </a:rPr>
              <a:t> 간접 경험을 통하여 실무 경험을 늘릴 수 있다</a:t>
            </a:r>
            <a:r>
              <a:rPr lang="en-US" altLang="ko-KR" sz="1100" dirty="0" smtClean="0">
                <a:latin typeface="고도 M" panose="02000503000000020004" pitchFamily="2" charset="-127"/>
                <a:ea typeface="고도 M" panose="02000503000000020004" pitchFamily="2" charset="-127"/>
              </a:rPr>
              <a:t>.</a:t>
            </a:r>
          </a:p>
          <a:p>
            <a:pPr algn="just"/>
            <a:r>
              <a:rPr lang="ko-KR" altLang="en-US" sz="1100" dirty="0" smtClean="0">
                <a:latin typeface="고도 M" panose="02000503000000020004" pitchFamily="2" charset="-127"/>
                <a:ea typeface="고도 M" panose="02000503000000020004" pitchFamily="2" charset="-127"/>
              </a:rPr>
              <a:t>성장기</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기획에 대한 실행</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통제고나리와 더불어 본격적인 교육업무를 담당하는 시기로 </a:t>
            </a:r>
            <a:r>
              <a:rPr lang="en-US" altLang="ko-KR" sz="1100" dirty="0" err="1" smtClean="0">
                <a:latin typeface="고도 M" panose="02000503000000020004" pitchFamily="2" charset="-127"/>
                <a:ea typeface="고도 M" panose="02000503000000020004" pitchFamily="2" charset="-127"/>
              </a:rPr>
              <a:t>Csqnsdidp</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다양하고</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전문적인 강의를 할 수 있어야 하며 더불어 실질적인 고객만족향상 성과를 창출할 수 있어야 한다</a:t>
            </a:r>
            <a:r>
              <a:rPr lang="en-US" altLang="ko-KR" sz="1100" dirty="0" smtClean="0">
                <a:latin typeface="고도 M" panose="02000503000000020004" pitchFamily="2" charset="-127"/>
                <a:ea typeface="고도 M" panose="02000503000000020004" pitchFamily="2" charset="-127"/>
              </a:rPr>
              <a:t>.</a:t>
            </a:r>
          </a:p>
          <a:p>
            <a:pPr algn="just"/>
            <a:r>
              <a:rPr lang="ko-KR" altLang="en-US" sz="1100" dirty="0" smtClean="0">
                <a:latin typeface="고도 M" panose="02000503000000020004" pitchFamily="2" charset="-127"/>
                <a:ea typeface="고도 M" panose="02000503000000020004" pitchFamily="2" charset="-127"/>
              </a:rPr>
              <a:t>성숙기</a:t>
            </a:r>
            <a:r>
              <a:rPr lang="en-US" altLang="ko-KR" sz="1100" dirty="0" smtClean="0">
                <a:latin typeface="고도 M" panose="02000503000000020004" pitchFamily="2" charset="-127"/>
                <a:ea typeface="고도 M" panose="02000503000000020004" pitchFamily="2" charset="-127"/>
              </a:rPr>
              <a:t>:</a:t>
            </a:r>
            <a:r>
              <a:rPr lang="ko-KR" altLang="en-US" sz="1100" dirty="0" smtClean="0">
                <a:latin typeface="고도 M" panose="02000503000000020004" pitchFamily="2" charset="-127"/>
                <a:ea typeface="고도 M" panose="02000503000000020004" pitchFamily="2" charset="-127"/>
              </a:rPr>
              <a:t>새로운 서비스전략기획</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교육컨텐츠</a:t>
            </a:r>
            <a:r>
              <a:rPr lang="ko-KR" altLang="en-US" sz="1100" dirty="0" smtClean="0">
                <a:latin typeface="고도 M" panose="02000503000000020004" pitchFamily="2" charset="-127"/>
                <a:ea typeface="고도 M" panose="02000503000000020004" pitchFamily="2" charset="-127"/>
              </a:rPr>
              <a:t> 개발</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조직관리</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인재양성에 집중하는 시기이다</a:t>
            </a:r>
            <a:r>
              <a:rPr lang="en-US" altLang="ko-KR" sz="1100" dirty="0" smtClean="0">
                <a:latin typeface="고도 M" panose="02000503000000020004" pitchFamily="2" charset="-127"/>
                <a:ea typeface="고도 M" panose="02000503000000020004" pitchFamily="2" charset="-127"/>
              </a:rPr>
              <a:t>. </a:t>
            </a:r>
            <a:endParaRPr lang="en-US" altLang="ko-KR" sz="1100" dirty="0" smtClean="0">
              <a:latin typeface="고도 M" panose="02000503000000020004" pitchFamily="2" charset="-127"/>
              <a:ea typeface="고도 M" panose="02000503000000020004" pitchFamily="2" charset="-127"/>
            </a:endParaRPr>
          </a:p>
          <a:p>
            <a:pPr algn="just"/>
            <a:endParaRPr lang="en-US" altLang="ko-KR" sz="1100" dirty="0">
              <a:latin typeface="고도 M" panose="02000503000000020004" pitchFamily="2" charset="-127"/>
              <a:ea typeface="고도 M" panose="02000503000000020004" pitchFamily="2" charset="-127"/>
            </a:endParaRPr>
          </a:p>
          <a:p>
            <a:pPr algn="just"/>
            <a:r>
              <a:rPr lang="ko-KR" altLang="en-US" sz="1100" dirty="0" smtClean="0">
                <a:latin typeface="고도 M" panose="02000503000000020004" pitchFamily="2" charset="-127"/>
                <a:ea typeface="고도 M" panose="02000503000000020004" pitchFamily="2" charset="-127"/>
              </a:rPr>
              <a:t>서비스 컨설턴트의 </a:t>
            </a:r>
            <a:r>
              <a:rPr lang="ko-KR" altLang="en-US" sz="1100" dirty="0" smtClean="0">
                <a:latin typeface="고도 M" panose="02000503000000020004" pitchFamily="2" charset="-127"/>
                <a:ea typeface="고도 M" panose="02000503000000020004" pitchFamily="2" charset="-127"/>
              </a:rPr>
              <a:t>활동분야</a:t>
            </a:r>
            <a:r>
              <a:rPr lang="en-US" altLang="ko-KR" sz="1100" dirty="0" smtClean="0">
                <a:latin typeface="고도 M" panose="02000503000000020004" pitchFamily="2" charset="-127"/>
                <a:ea typeface="고도 M" panose="02000503000000020004" pitchFamily="2" charset="-127"/>
              </a:rPr>
              <a:t>:</a:t>
            </a:r>
          </a:p>
          <a:p>
            <a:pPr algn="just"/>
            <a:r>
              <a:rPr lang="ko-KR" altLang="en-US" sz="1100" dirty="0" err="1" smtClean="0">
                <a:latin typeface="고도 M" panose="02000503000000020004" pitchFamily="2" charset="-127"/>
                <a:ea typeface="고도 M" panose="02000503000000020004" pitchFamily="2" charset="-127"/>
              </a:rPr>
              <a:t>대기엄</a:t>
            </a:r>
            <a:r>
              <a:rPr lang="ko-KR" altLang="en-US" sz="1100" dirty="0" smtClean="0">
                <a:latin typeface="고도 M" panose="02000503000000020004" pitchFamily="2" charset="-127"/>
                <a:ea typeface="고도 M" panose="02000503000000020004" pitchFamily="2" charset="-127"/>
              </a:rPr>
              <a:t> </a:t>
            </a:r>
            <a:r>
              <a:rPr lang="en-US" altLang="ko-KR" sz="1100" dirty="0" smtClean="0">
                <a:latin typeface="고도 M" panose="02000503000000020004" pitchFamily="2" charset="-127"/>
                <a:ea typeface="고도 M" panose="02000503000000020004" pitchFamily="2" charset="-127"/>
              </a:rPr>
              <a:t>CS </a:t>
            </a:r>
            <a:r>
              <a:rPr lang="ko-KR" altLang="en-US" sz="1100" dirty="0" smtClean="0">
                <a:latin typeface="고도 M" panose="02000503000000020004" pitchFamily="2" charset="-127"/>
                <a:ea typeface="고도 M" panose="02000503000000020004" pitchFamily="2" charset="-127"/>
              </a:rPr>
              <a:t>팀장</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경영컨설팅회사 </a:t>
            </a:r>
            <a:r>
              <a:rPr lang="en-US" altLang="ko-KR" sz="1100" dirty="0" smtClean="0">
                <a:latin typeface="고도 M" panose="02000503000000020004" pitchFamily="2" charset="-127"/>
                <a:ea typeface="고도 M" panose="02000503000000020004" pitchFamily="2" charset="-127"/>
              </a:rPr>
              <a:t>CS </a:t>
            </a:r>
            <a:r>
              <a:rPr lang="ko-KR" altLang="en-US" sz="1100" dirty="0" smtClean="0">
                <a:latin typeface="고도 M" panose="02000503000000020004" pitchFamily="2" charset="-127"/>
                <a:ea typeface="고도 M" panose="02000503000000020004" pitchFamily="2" charset="-127"/>
              </a:rPr>
              <a:t>부서장</a:t>
            </a:r>
            <a:r>
              <a:rPr lang="en-US" altLang="ko-KR" sz="1100" dirty="0" smtClean="0">
                <a:latin typeface="고도 M" panose="02000503000000020004" pitchFamily="2" charset="-127"/>
                <a:ea typeface="고도 M" panose="02000503000000020004" pitchFamily="2" charset="-127"/>
              </a:rPr>
              <a:t>, AS</a:t>
            </a:r>
            <a:r>
              <a:rPr lang="ko-KR" altLang="en-US" sz="1100" dirty="0" smtClean="0">
                <a:latin typeface="고도 M" panose="02000503000000020004" pitchFamily="2" charset="-127"/>
                <a:ea typeface="고도 M" panose="02000503000000020004" pitchFamily="2" charset="-127"/>
              </a:rPr>
              <a:t>센터장</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서비스교육강사</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등</a:t>
            </a:r>
            <a:r>
              <a:rPr lang="en-US" altLang="ko-KR" sz="1100" dirty="0" smtClean="0">
                <a:latin typeface="고도 M" panose="02000503000000020004" pitchFamily="2" charset="-127"/>
                <a:ea typeface="고도 M" panose="02000503000000020004" pitchFamily="2" charset="-127"/>
              </a:rPr>
              <a:t>.</a:t>
            </a:r>
            <a:endParaRPr lang="en-US" altLang="ko-KR" sz="1100" dirty="0" smtClean="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r="79945"/>
          <a:stretch/>
        </p:blipFill>
        <p:spPr>
          <a:xfrm>
            <a:off x="-16254" y="0"/>
            <a:ext cx="3296482" cy="2411760"/>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44131" y="5634"/>
            <a:ext cx="6929515" cy="2411760"/>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ko-KR" altLang="en-US"/>
          </a:p>
        </p:txBody>
      </p:sp>
      <p:sp>
        <p:nvSpPr>
          <p:cNvPr id="14" name="TextBox 13"/>
          <p:cNvSpPr txBox="1"/>
          <p:nvPr/>
        </p:nvSpPr>
        <p:spPr>
          <a:xfrm>
            <a:off x="44624" y="683567"/>
            <a:ext cx="4248472" cy="1446550"/>
          </a:xfrm>
          <a:prstGeom prst="rect">
            <a:avLst/>
          </a:prstGeom>
          <a:noFill/>
        </p:spPr>
        <p:txBody>
          <a:bodyPr wrap="square"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28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2800" dirty="0" smtClean="0">
              <a:solidFill>
                <a:schemeClr val="bg1"/>
              </a:solidFill>
              <a:latin typeface="고도 M" panose="02000503000000020004" pitchFamily="2" charset="-127"/>
              <a:ea typeface="고도 M" panose="02000503000000020004" pitchFamily="2" charset="-127"/>
            </a:endParaRPr>
          </a:p>
          <a:p>
            <a:r>
              <a:rPr lang="ko-KR" altLang="en-US" sz="1400" dirty="0" smtClean="0">
                <a:latin typeface="고도 M" panose="02000503000000020004" pitchFamily="2" charset="-127"/>
                <a:ea typeface="고도 M" panose="02000503000000020004" pitchFamily="2" charset="-127"/>
              </a:rPr>
              <a:t>서비스 관리자</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중간관리자</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서비스전문가양성</a:t>
            </a:r>
            <a:endParaRPr lang="ko-KR" altLang="en-US" sz="1400" dirty="0">
              <a:latin typeface="고도 M" panose="02000503000000020004" pitchFamily="2" charset="-127"/>
              <a:ea typeface="고도 M" panose="02000503000000020004" pitchFamily="2" charset="-127"/>
            </a:endParaRPr>
          </a:p>
          <a:p>
            <a:endParaRPr lang="en-US" altLang="ko-KR" sz="2800" dirty="0" smtClean="0">
              <a:solidFill>
                <a:schemeClr val="bg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517511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1669772369"/>
              </p:ext>
            </p:extLst>
          </p:nvPr>
        </p:nvGraphicFramePr>
        <p:xfrm>
          <a:off x="332656" y="2483768"/>
          <a:ext cx="6264696" cy="4411812"/>
        </p:xfrm>
        <a:graphic>
          <a:graphicData uri="http://schemas.openxmlformats.org/drawingml/2006/table">
            <a:tbl>
              <a:tblPr firstRow="1" bandRow="1">
                <a:tableStyleId>{5C22544A-7EE6-4342-B048-85BDC9FD1C3A}</a:tableStyleId>
              </a:tblPr>
              <a:tblGrid>
                <a:gridCol w="1675442">
                  <a:extLst>
                    <a:ext uri="{9D8B030D-6E8A-4147-A177-3AD203B41FA5}">
                      <a16:colId xmlns:a16="http://schemas.microsoft.com/office/drawing/2014/main" val="20000"/>
                    </a:ext>
                  </a:extLst>
                </a:gridCol>
                <a:gridCol w="3860801">
                  <a:extLst>
                    <a:ext uri="{9D8B030D-6E8A-4147-A177-3AD203B41FA5}">
                      <a16:colId xmlns:a16="http://schemas.microsoft.com/office/drawing/2014/main" val="20001"/>
                    </a:ext>
                  </a:extLst>
                </a:gridCol>
                <a:gridCol w="728453">
                  <a:extLst>
                    <a:ext uri="{9D8B030D-6E8A-4147-A177-3AD203B41FA5}">
                      <a16:colId xmlns:a16="http://schemas.microsoft.com/office/drawing/2014/main" val="20002"/>
                    </a:ext>
                  </a:extLst>
                </a:gridCol>
              </a:tblGrid>
              <a:tr h="323557">
                <a:tc>
                  <a:txBody>
                    <a:bodyPr/>
                    <a:lstStyle/>
                    <a:p>
                      <a:pPr latinLnBrk="1"/>
                      <a:r>
                        <a:rPr lang="en-US" altLang="ko-KR" sz="1200" dirty="0" smtClean="0">
                          <a:latin typeface="고도 M" panose="02000503000000020004" pitchFamily="2" charset="-127"/>
                          <a:ea typeface="고도 M" panose="02000503000000020004" pitchFamily="2" charset="-127"/>
                        </a:rPr>
                        <a:t>Module</a:t>
                      </a:r>
                      <a:endParaRPr lang="ko-KR" altLang="en-US" sz="1200" dirty="0">
                        <a:latin typeface="고도 M" panose="02000503000000020004" pitchFamily="2" charset="-127"/>
                        <a:ea typeface="고도 M" panose="02000503000000020004" pitchFamily="2" charset="-127"/>
                      </a:endParaRPr>
                    </a:p>
                  </a:txBody>
                  <a:tcPr/>
                </a:tc>
                <a:tc>
                  <a:txBody>
                    <a:bodyPr/>
                    <a:lstStyle/>
                    <a:p>
                      <a:pPr latinLnBrk="1"/>
                      <a:r>
                        <a:rPr lang="en-US" altLang="ko-KR" sz="1200" dirty="0" smtClean="0">
                          <a:latin typeface="고도 M" panose="02000503000000020004" pitchFamily="2" charset="-127"/>
                          <a:ea typeface="고도 M" panose="02000503000000020004" pitchFamily="2" charset="-127"/>
                        </a:rPr>
                        <a:t>Subject</a:t>
                      </a:r>
                      <a:endParaRPr lang="ko-KR" altLang="en-US" sz="1200" dirty="0">
                        <a:latin typeface="고도 M" panose="02000503000000020004" pitchFamily="2" charset="-127"/>
                        <a:ea typeface="고도 M" panose="02000503000000020004" pitchFamily="2" charset="-127"/>
                      </a:endParaRPr>
                    </a:p>
                  </a:txBody>
                  <a:tcPr/>
                </a:tc>
                <a:tc>
                  <a:txBody>
                    <a:bodyPr/>
                    <a:lstStyle/>
                    <a:p>
                      <a:pPr latinLnBrk="1"/>
                      <a:r>
                        <a:rPr lang="en-US" altLang="ko-KR" sz="1200" dirty="0" smtClean="0">
                          <a:latin typeface="고도 M" panose="02000503000000020004" pitchFamily="2" charset="-127"/>
                          <a:ea typeface="고도 M" panose="02000503000000020004" pitchFamily="2" charset="-127"/>
                        </a:rPr>
                        <a:t>Order</a:t>
                      </a:r>
                      <a:endParaRPr lang="ko-KR" altLang="en-US" sz="1200" dirty="0">
                        <a:latin typeface="고도 M" panose="02000503000000020004" pitchFamily="2" charset="-127"/>
                        <a:ea typeface="고도 M" panose="02000503000000020004" pitchFamily="2" charset="-127"/>
                      </a:endParaRPr>
                    </a:p>
                  </a:txBody>
                  <a:tcPr/>
                </a:tc>
                <a:extLst>
                  <a:ext uri="{0D108BD9-81ED-4DB2-BD59-A6C34878D82A}">
                    <a16:rowId xmlns:a16="http://schemas.microsoft.com/office/drawing/2014/main" val="10000"/>
                  </a:ext>
                </a:extLst>
              </a:tr>
              <a:tr h="796415">
                <a:tc>
                  <a:txBody>
                    <a:bodyPr/>
                    <a:lstStyle/>
                    <a:p>
                      <a:pPr latinLnBrk="1"/>
                      <a:r>
                        <a:rPr lang="ko-KR" altLang="en-US" sz="1200" dirty="0" smtClean="0">
                          <a:latin typeface="고도 M" panose="02000503000000020004" pitchFamily="2" charset="-127"/>
                          <a:ea typeface="고도 M" panose="02000503000000020004" pitchFamily="2" charset="-127"/>
                        </a:rPr>
                        <a:t>고객서비스</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err="1" smtClean="0">
                          <a:latin typeface="고도 M" panose="02000503000000020004" pitchFamily="2" charset="-127"/>
                          <a:ea typeface="고도 M" panose="02000503000000020004" pitchFamily="2" charset="-127"/>
                        </a:rPr>
                        <a:t>접점응대</a:t>
                      </a:r>
                      <a:r>
                        <a:rPr lang="en-US" altLang="ko-KR" sz="1200" dirty="0" smtClean="0">
                          <a:latin typeface="고도 M" panose="02000503000000020004" pitchFamily="2" charset="-127"/>
                          <a:ea typeface="고도 M" panose="02000503000000020004" pitchFamily="2" charset="-127"/>
                        </a:rPr>
                        <a:t>, </a:t>
                      </a:r>
                      <a:r>
                        <a:rPr lang="ko-KR" altLang="en-US" sz="1200" dirty="0" err="1" smtClean="0">
                          <a:latin typeface="고도 M" panose="02000503000000020004" pitchFamily="2" charset="-127"/>
                          <a:ea typeface="고도 M" panose="02000503000000020004" pitchFamily="2" charset="-127"/>
                        </a:rPr>
                        <a:t>컴플레인</a:t>
                      </a:r>
                      <a:r>
                        <a:rPr lang="ko-KR" altLang="en-US" sz="1200" dirty="0" smtClean="0">
                          <a:latin typeface="고도 M" panose="02000503000000020004" pitchFamily="2" charset="-127"/>
                          <a:ea typeface="고도 M" panose="02000503000000020004" pitchFamily="2" charset="-127"/>
                        </a:rPr>
                        <a:t> 처리</a:t>
                      </a:r>
                      <a:r>
                        <a:rPr lang="en-US" altLang="ko-KR" sz="1200" dirty="0" smtClean="0">
                          <a:latin typeface="고도 M" panose="02000503000000020004" pitchFamily="2" charset="-127"/>
                          <a:ea typeface="고도 M" panose="02000503000000020004" pitchFamily="2" charset="-127"/>
                        </a:rPr>
                        <a:t>,</a:t>
                      </a:r>
                      <a:r>
                        <a:rPr lang="en-US" altLang="ko-KR" sz="1200" baseline="0" dirty="0" smtClean="0">
                          <a:latin typeface="고도 M" panose="02000503000000020004" pitchFamily="2" charset="-127"/>
                          <a:ea typeface="고도 M" panose="02000503000000020004" pitchFamily="2" charset="-127"/>
                        </a:rPr>
                        <a:t> VOC</a:t>
                      </a:r>
                      <a:r>
                        <a:rPr lang="ko-KR" altLang="en-US" sz="1200" baseline="0" dirty="0" smtClean="0">
                          <a:latin typeface="고도 M" panose="02000503000000020004" pitchFamily="2" charset="-127"/>
                          <a:ea typeface="고도 M" panose="02000503000000020004" pitchFamily="2" charset="-127"/>
                        </a:rPr>
                        <a:t>관리</a:t>
                      </a:r>
                      <a:endParaRPr lang="en-US" altLang="ko-KR" sz="12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en-US" altLang="ko-KR" sz="1200" baseline="0" dirty="0" smtClean="0">
                          <a:latin typeface="고도 M" panose="02000503000000020004" pitchFamily="2" charset="-127"/>
                          <a:ea typeface="고도 M" panose="02000503000000020004" pitchFamily="2" charset="-127"/>
                        </a:rPr>
                        <a:t>CRM </a:t>
                      </a:r>
                      <a:r>
                        <a:rPr lang="ko-KR" altLang="en-US" sz="1200" baseline="0" dirty="0" smtClean="0">
                          <a:latin typeface="고도 M" panose="02000503000000020004" pitchFamily="2" charset="-127"/>
                          <a:ea typeface="고도 M" panose="02000503000000020004" pitchFamily="2" charset="-127"/>
                        </a:rPr>
                        <a:t>만들기</a:t>
                      </a:r>
                      <a:endParaRPr lang="en-US" altLang="ko-KR" sz="12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200" dirty="0" smtClean="0">
                          <a:latin typeface="고도 M" panose="02000503000000020004" pitchFamily="2" charset="-127"/>
                          <a:ea typeface="고도 M" panose="02000503000000020004" pitchFamily="2" charset="-127"/>
                        </a:rPr>
                        <a:t>8hr</a:t>
                      </a:r>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1"/>
                  </a:ext>
                </a:extLst>
              </a:tr>
              <a:tr h="616579">
                <a:tc>
                  <a:txBody>
                    <a:bodyPr/>
                    <a:lstStyle/>
                    <a:p>
                      <a:pPr latinLnBrk="1"/>
                      <a:r>
                        <a:rPr lang="en-US" altLang="ko-KR" sz="1200" dirty="0" smtClean="0">
                          <a:latin typeface="고도 M" panose="02000503000000020004" pitchFamily="2" charset="-127"/>
                          <a:ea typeface="고도 M" panose="02000503000000020004" pitchFamily="2" charset="-127"/>
                        </a:rPr>
                        <a:t>CS</a:t>
                      </a:r>
                      <a:r>
                        <a:rPr lang="ko-KR" altLang="en-US" sz="1200" dirty="0" smtClean="0">
                          <a:latin typeface="고도 M" panose="02000503000000020004" pitchFamily="2" charset="-127"/>
                          <a:ea typeface="고도 M" panose="02000503000000020004" pitchFamily="2" charset="-127"/>
                        </a:rPr>
                        <a:t>교육</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err="1" smtClean="0">
                          <a:latin typeface="고도 M" panose="02000503000000020004" pitchFamily="2" charset="-127"/>
                          <a:ea typeface="고도 M" panose="02000503000000020004" pitchFamily="2" charset="-127"/>
                        </a:rPr>
                        <a:t>교육기획</a:t>
                      </a:r>
                      <a:r>
                        <a:rPr lang="en-US" altLang="ko-KR" sz="1200" baseline="0" dirty="0" smtClean="0">
                          <a:latin typeface="고도 M" panose="02000503000000020004" pitchFamily="2" charset="-127"/>
                          <a:ea typeface="고도 M" panose="02000503000000020004" pitchFamily="2" charset="-127"/>
                        </a:rPr>
                        <a:t> </a:t>
                      </a:r>
                      <a:r>
                        <a:rPr lang="ko-KR" altLang="en-US" sz="1200" baseline="0" dirty="0" smtClean="0">
                          <a:latin typeface="고도 M" panose="02000503000000020004" pitchFamily="2" charset="-127"/>
                          <a:ea typeface="고도 M" panose="02000503000000020004" pitchFamily="2" charset="-127"/>
                        </a:rPr>
                        <a:t>및 </a:t>
                      </a:r>
                      <a:r>
                        <a:rPr lang="ko-KR" altLang="en-US" sz="1200" baseline="0" dirty="0" err="1" smtClean="0">
                          <a:latin typeface="고도 M" panose="02000503000000020004" pitchFamily="2" charset="-127"/>
                          <a:ea typeface="고도 M" panose="02000503000000020004" pitchFamily="2" charset="-127"/>
                        </a:rPr>
                        <a:t>모객</a:t>
                      </a:r>
                      <a:endParaRPr lang="en-US" altLang="ko-KR" sz="12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baseline="0" dirty="0" smtClean="0">
                          <a:latin typeface="고도 M" panose="02000503000000020004" pitchFamily="2" charset="-127"/>
                          <a:ea typeface="고도 M" panose="02000503000000020004" pitchFamily="2" charset="-127"/>
                        </a:rPr>
                        <a:t>동기부여시스템 설계</a:t>
                      </a:r>
                      <a:endParaRPr lang="en-US" altLang="ko-KR" sz="12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baseline="0" dirty="0" smtClean="0">
                          <a:latin typeface="고도 M" panose="02000503000000020004" pitchFamily="2" charset="-127"/>
                          <a:ea typeface="고도 M" panose="02000503000000020004" pitchFamily="2" charset="-127"/>
                        </a:rPr>
                        <a:t>직원교육만족도 조사 및 개선계획 수립</a:t>
                      </a:r>
                      <a:endParaRPr lang="en-US" altLang="ko-KR" sz="12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baseline="0" dirty="0" err="1" smtClean="0">
                          <a:latin typeface="고도 M" panose="02000503000000020004" pitchFamily="2" charset="-127"/>
                          <a:ea typeface="고도 M" panose="02000503000000020004" pitchFamily="2" charset="-127"/>
                        </a:rPr>
                        <a:t>교육매체</a:t>
                      </a:r>
                      <a:r>
                        <a:rPr lang="ko-KR" altLang="en-US" sz="1200" baseline="0" dirty="0" smtClean="0">
                          <a:latin typeface="고도 M" panose="02000503000000020004" pitchFamily="2" charset="-127"/>
                          <a:ea typeface="고도 M" panose="02000503000000020004" pitchFamily="2" charset="-127"/>
                        </a:rPr>
                        <a:t> 개발</a:t>
                      </a:r>
                      <a:endParaRPr lang="en-US" altLang="ko-KR" sz="12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200" dirty="0" smtClean="0">
                          <a:latin typeface="고도 M" panose="02000503000000020004" pitchFamily="2" charset="-127"/>
                          <a:ea typeface="고도 M" panose="02000503000000020004" pitchFamily="2" charset="-127"/>
                        </a:rPr>
                        <a:t>8hr</a:t>
                      </a:r>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2"/>
                  </a:ext>
                </a:extLst>
              </a:tr>
              <a:tr h="616579">
                <a:tc>
                  <a:txBody>
                    <a:bodyPr/>
                    <a:lstStyle/>
                    <a:p>
                      <a:pPr latinLnBrk="1"/>
                      <a:r>
                        <a:rPr lang="ko-KR" altLang="en-US" sz="1200" dirty="0" smtClean="0">
                          <a:latin typeface="고도 M" panose="02000503000000020004" pitchFamily="2" charset="-127"/>
                          <a:ea typeface="고도 M" panose="02000503000000020004" pitchFamily="2" charset="-127"/>
                        </a:rPr>
                        <a:t>서비스 품질 관리</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고객만족도 조사</a:t>
                      </a:r>
                      <a:r>
                        <a:rPr lang="en-US" altLang="ko-KR" sz="1200" dirty="0" smtClean="0">
                          <a:latin typeface="고도 M" panose="02000503000000020004" pitchFamily="2" charset="-127"/>
                          <a:ea typeface="고도 M" panose="02000503000000020004" pitchFamily="2" charset="-127"/>
                        </a:rPr>
                        <a:t>,</a:t>
                      </a:r>
                      <a:r>
                        <a:rPr lang="en-US" altLang="ko-KR" sz="1200" baseline="0" dirty="0" smtClean="0">
                          <a:latin typeface="고도 M" panose="02000503000000020004" pitchFamily="2" charset="-127"/>
                          <a:ea typeface="고도 M" panose="02000503000000020004" pitchFamily="2" charset="-127"/>
                        </a:rPr>
                        <a:t> </a:t>
                      </a:r>
                      <a:r>
                        <a:rPr lang="ko-KR" altLang="en-US" sz="1200" baseline="0" dirty="0" smtClean="0">
                          <a:latin typeface="고도 M" panose="02000503000000020004" pitchFamily="2" charset="-127"/>
                          <a:ea typeface="고도 M" panose="02000503000000020004" pitchFamily="2" charset="-127"/>
                        </a:rPr>
                        <a:t>분석</a:t>
                      </a:r>
                      <a:endParaRPr lang="en-US" altLang="ko-KR" sz="12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baseline="0" dirty="0" smtClean="0">
                          <a:latin typeface="고도 M" panose="02000503000000020004" pitchFamily="2" charset="-127"/>
                          <a:ea typeface="고도 M" panose="02000503000000020004" pitchFamily="2" charset="-127"/>
                        </a:rPr>
                        <a:t>서비스 품질 </a:t>
                      </a:r>
                      <a:r>
                        <a:rPr lang="ko-KR" altLang="en-US" sz="1200" baseline="0" dirty="0" err="1" smtClean="0">
                          <a:latin typeface="고도 M" panose="02000503000000020004" pitchFamily="2" charset="-127"/>
                          <a:ea typeface="고도 M" panose="02000503000000020004" pitchFamily="2" charset="-127"/>
                        </a:rPr>
                        <a:t>샹상</a:t>
                      </a:r>
                      <a:r>
                        <a:rPr lang="ko-KR" altLang="en-US" sz="1200" baseline="0" dirty="0" smtClean="0">
                          <a:latin typeface="고도 M" panose="02000503000000020004" pitchFamily="2" charset="-127"/>
                          <a:ea typeface="고도 M" panose="02000503000000020004" pitchFamily="2" charset="-127"/>
                        </a:rPr>
                        <a:t> 계획 수립 및 실행</a:t>
                      </a:r>
                      <a:endParaRPr lang="en-US" altLang="ko-KR" sz="12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baseline="0" dirty="0" smtClean="0">
                          <a:latin typeface="고도 M" panose="02000503000000020004" pitchFamily="2" charset="-127"/>
                          <a:ea typeface="고도 M" panose="02000503000000020004" pitchFamily="2" charset="-127"/>
                        </a:rPr>
                        <a:t>통제 업무</a:t>
                      </a:r>
                      <a:endParaRPr lang="en-US" altLang="ko-KR" sz="12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200" dirty="0" smtClean="0">
                          <a:latin typeface="고도 M" panose="02000503000000020004" pitchFamily="2" charset="-127"/>
                          <a:ea typeface="고도 M" panose="02000503000000020004" pitchFamily="2" charset="-127"/>
                        </a:rPr>
                        <a:t>8hr</a:t>
                      </a:r>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3"/>
                  </a:ext>
                </a:extLst>
              </a:tr>
              <a:tr h="796415">
                <a:tc>
                  <a:txBody>
                    <a:bodyPr/>
                    <a:lstStyle/>
                    <a:p>
                      <a:pPr latinLnBrk="1"/>
                      <a:r>
                        <a:rPr lang="en-US" altLang="ko-KR" sz="1200" dirty="0" smtClean="0">
                          <a:latin typeface="고도 M" panose="02000503000000020004" pitchFamily="2" charset="-127"/>
                          <a:ea typeface="고도 M" panose="02000503000000020004" pitchFamily="2" charset="-127"/>
                        </a:rPr>
                        <a:t>CS </a:t>
                      </a:r>
                      <a:r>
                        <a:rPr lang="ko-KR" altLang="en-US" sz="1200" dirty="0" smtClean="0">
                          <a:latin typeface="고도 M" panose="02000503000000020004" pitchFamily="2" charset="-127"/>
                          <a:ea typeface="고도 M" panose="02000503000000020004" pitchFamily="2" charset="-127"/>
                        </a:rPr>
                        <a:t>전략 기획</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고객만족 향상을 위한 </a:t>
                      </a:r>
                      <a:r>
                        <a:rPr lang="en-US" altLang="ko-KR" sz="1200" dirty="0" smtClean="0">
                          <a:latin typeface="고도 M" panose="02000503000000020004" pitchFamily="2" charset="-127"/>
                          <a:ea typeface="고도 M" panose="02000503000000020004" pitchFamily="2" charset="-127"/>
                        </a:rPr>
                        <a:t>CS</a:t>
                      </a:r>
                      <a:r>
                        <a:rPr lang="ko-KR" altLang="en-US" sz="1200" dirty="0" smtClean="0">
                          <a:latin typeface="고도 M" panose="02000503000000020004" pitchFamily="2" charset="-127"/>
                          <a:ea typeface="고도 M" panose="02000503000000020004" pitchFamily="2" charset="-127"/>
                        </a:rPr>
                        <a:t>전략을 기획하고 실행</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서비스 마케팅 </a:t>
                      </a:r>
                      <a:r>
                        <a:rPr lang="ko-KR" altLang="en-US" sz="1200" dirty="0" err="1" smtClean="0">
                          <a:latin typeface="고도 M" panose="02000503000000020004" pitchFamily="2" charset="-127"/>
                          <a:ea typeface="고도 M" panose="02000503000000020004" pitchFamily="2" charset="-127"/>
                        </a:rPr>
                        <a:t>믹스모델</a:t>
                      </a:r>
                      <a:r>
                        <a:rPr lang="ko-KR" altLang="en-US" sz="1200" dirty="0" smtClean="0">
                          <a:latin typeface="고도 M" panose="02000503000000020004" pitchFamily="2" charset="-127"/>
                          <a:ea typeface="고도 M" panose="02000503000000020004" pitchFamily="2" charset="-127"/>
                        </a:rPr>
                        <a:t> </a:t>
                      </a:r>
                      <a:r>
                        <a:rPr lang="en-US" altLang="ko-KR" sz="1200" dirty="0" smtClean="0">
                          <a:latin typeface="고도 M" panose="02000503000000020004" pitchFamily="2" charset="-127"/>
                          <a:ea typeface="고도 M" panose="02000503000000020004" pitchFamily="2" charset="-127"/>
                        </a:rPr>
                        <a:t>7P </a:t>
                      </a:r>
                      <a:r>
                        <a:rPr lang="ko-KR" altLang="en-US" sz="1200" dirty="0" smtClean="0">
                          <a:latin typeface="고도 M" panose="02000503000000020004" pitchFamily="2" charset="-127"/>
                          <a:ea typeface="고도 M" panose="02000503000000020004" pitchFamily="2" charset="-127"/>
                        </a:rPr>
                        <a:t>도입 실행</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en-US" altLang="ko-KR" sz="1200" dirty="0" smtClean="0">
                          <a:latin typeface="고도 M" panose="02000503000000020004" pitchFamily="2" charset="-127"/>
                          <a:ea typeface="고도 M" panose="02000503000000020004" pitchFamily="2" charset="-127"/>
                        </a:rPr>
                        <a:t>SWOT </a:t>
                      </a:r>
                      <a:r>
                        <a:rPr lang="ko-KR" altLang="en-US" sz="1200" dirty="0" smtClean="0">
                          <a:latin typeface="고도 M" panose="02000503000000020004" pitchFamily="2" charset="-127"/>
                          <a:ea typeface="고도 M" panose="02000503000000020004" pitchFamily="2" charset="-127"/>
                        </a:rPr>
                        <a:t>모델 도입</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수익</a:t>
                      </a:r>
                      <a:r>
                        <a:rPr lang="ko-KR" altLang="en-US" sz="1200" baseline="0" dirty="0" smtClean="0">
                          <a:latin typeface="고도 M" panose="02000503000000020004" pitchFamily="2" charset="-127"/>
                          <a:ea typeface="고도 M" panose="02000503000000020004" pitchFamily="2" charset="-127"/>
                        </a:rPr>
                        <a:t> 비즈니스 모델 개발</a:t>
                      </a:r>
                      <a:endParaRPr lang="en-US" altLang="ko-KR" sz="12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200" dirty="0" smtClean="0">
                          <a:latin typeface="고도 M" panose="02000503000000020004" pitchFamily="2" charset="-127"/>
                          <a:ea typeface="고도 M" panose="02000503000000020004" pitchFamily="2" charset="-127"/>
                        </a:rPr>
                        <a:t>8hr</a:t>
                      </a:r>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4"/>
                  </a:ext>
                </a:extLst>
              </a:tr>
              <a:tr h="616579">
                <a:tc>
                  <a:txBody>
                    <a:bodyPr/>
                    <a:lstStyle/>
                    <a:p>
                      <a:pPr latinLnBrk="1"/>
                      <a:r>
                        <a:rPr lang="ko-KR" altLang="en-US" sz="1200" dirty="0" smtClean="0">
                          <a:latin typeface="고도 M" panose="02000503000000020004" pitchFamily="2" charset="-127"/>
                          <a:ea typeface="고도 M" panose="02000503000000020004" pitchFamily="2" charset="-127"/>
                        </a:rPr>
                        <a:t>조직관리</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복리후생</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err="1" smtClean="0">
                          <a:latin typeface="고도 M" panose="02000503000000020004" pitchFamily="2" charset="-127"/>
                          <a:ea typeface="고도 M" panose="02000503000000020004" pitchFamily="2" charset="-127"/>
                        </a:rPr>
                        <a:t>성과시스템</a:t>
                      </a:r>
                      <a:r>
                        <a:rPr lang="ko-KR" altLang="en-US" sz="1200" dirty="0" smtClean="0">
                          <a:latin typeface="고도 M" panose="02000503000000020004" pitchFamily="2" charset="-127"/>
                          <a:ea typeface="고도 M" panose="02000503000000020004" pitchFamily="2" charset="-127"/>
                        </a:rPr>
                        <a:t> 설계</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행사 및 이벤트 기획</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외부고객 </a:t>
                      </a:r>
                      <a:r>
                        <a:rPr lang="ko-KR" altLang="en-US" sz="1200" dirty="0" err="1" smtClean="0">
                          <a:latin typeface="고도 M" panose="02000503000000020004" pitchFamily="2" charset="-127"/>
                          <a:ea typeface="고도 M" panose="02000503000000020004" pitchFamily="2" charset="-127"/>
                        </a:rPr>
                        <a:t>협상법</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상담과 면담 기법</a:t>
                      </a:r>
                      <a:endParaRPr lang="en-US" altLang="ko-KR" sz="12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200" dirty="0" smtClean="0">
                          <a:latin typeface="고도 M" panose="02000503000000020004" pitchFamily="2" charset="-127"/>
                          <a:ea typeface="고도 M" panose="02000503000000020004" pitchFamily="2" charset="-127"/>
                        </a:rPr>
                        <a:t>8hr</a:t>
                      </a:r>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5"/>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3580201293"/>
              </p:ext>
            </p:extLst>
          </p:nvPr>
        </p:nvGraphicFramePr>
        <p:xfrm>
          <a:off x="332656" y="899592"/>
          <a:ext cx="6204393" cy="1273303"/>
        </p:xfrm>
        <a:graphic>
          <a:graphicData uri="http://schemas.openxmlformats.org/drawingml/2006/table">
            <a:tbl>
              <a:tblPr firstRow="1" bandRow="1">
                <a:tableStyleId>{2D5ABB26-0587-4C30-8999-92F81FD0307C}</a:tableStyleId>
              </a:tblPr>
              <a:tblGrid>
                <a:gridCol w="1659315">
                  <a:extLst>
                    <a:ext uri="{9D8B030D-6E8A-4147-A177-3AD203B41FA5}">
                      <a16:colId xmlns:a16="http://schemas.microsoft.com/office/drawing/2014/main" val="20000"/>
                    </a:ext>
                  </a:extLst>
                </a:gridCol>
                <a:gridCol w="4545078">
                  <a:extLst>
                    <a:ext uri="{9D8B030D-6E8A-4147-A177-3AD203B41FA5}">
                      <a16:colId xmlns:a16="http://schemas.microsoft.com/office/drawing/2014/main" val="20001"/>
                    </a:ext>
                  </a:extLst>
                </a:gridCol>
              </a:tblGrid>
              <a:tr h="666368">
                <a:tc>
                  <a:txBody>
                    <a:bodyPr/>
                    <a:lstStyle/>
                    <a:p>
                      <a:pPr algn="ctr" latinLnBrk="1"/>
                      <a:r>
                        <a:rPr lang="ko-KR" altLang="en-US" sz="1400" dirty="0" smtClean="0">
                          <a:latin typeface="고도 M" panose="02000503000000020004" pitchFamily="2" charset="-127"/>
                          <a:ea typeface="고도 M" panose="02000503000000020004" pitchFamily="2" charset="-127"/>
                        </a:rPr>
                        <a:t>교육대상</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r>
                        <a:rPr lang="ko-KR" altLang="en-US" sz="1200" dirty="0" smtClean="0">
                          <a:latin typeface="고도 M" panose="02000503000000020004" pitchFamily="2" charset="-127"/>
                          <a:ea typeface="고도 M" panose="02000503000000020004" pitchFamily="2" charset="-127"/>
                        </a:rPr>
                        <a:t>학생</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일반인</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관리자</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관련학과 졸업생 및 재학생</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직장인 </a:t>
                      </a:r>
                      <a:endParaRPr lang="en-US" altLang="ko-KR" sz="1200" dirty="0" smtClean="0">
                        <a:latin typeface="고도 M" panose="02000503000000020004" pitchFamily="2" charset="-127"/>
                        <a:ea typeface="고도 M" panose="02000503000000020004" pitchFamily="2" charset="-127"/>
                      </a:endParaRPr>
                    </a:p>
                    <a:p>
                      <a:pPr latinLnBrk="1"/>
                      <a:r>
                        <a:rPr lang="ko-KR" altLang="en-US" sz="1200" dirty="0" smtClean="0">
                          <a:latin typeface="고도 M" panose="02000503000000020004" pitchFamily="2" charset="-127"/>
                          <a:ea typeface="고도 M" panose="02000503000000020004" pitchFamily="2" charset="-127"/>
                        </a:rPr>
                        <a:t>서비스경영관리자</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서비스창업자</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경영컨설턴트</a:t>
                      </a:r>
                      <a:r>
                        <a:rPr lang="en-US" altLang="ko-KR" sz="1200" dirty="0" smtClean="0">
                          <a:latin typeface="고도 M" panose="02000503000000020004" pitchFamily="2" charset="-127"/>
                          <a:ea typeface="고도 M" panose="02000503000000020004" pitchFamily="2" charset="-127"/>
                        </a:rPr>
                        <a:t>, HR</a:t>
                      </a:r>
                      <a:r>
                        <a:rPr lang="ko-KR" altLang="en-US" sz="1200" baseline="0" dirty="0" smtClean="0">
                          <a:latin typeface="고도 M" panose="02000503000000020004" pitchFamily="2" charset="-127"/>
                          <a:ea typeface="고도 M" panose="02000503000000020004" pitchFamily="2" charset="-127"/>
                        </a:rPr>
                        <a:t>관리자</a:t>
                      </a:r>
                      <a:r>
                        <a:rPr lang="en-US" altLang="ko-KR" sz="1200" baseline="0" dirty="0" smtClean="0">
                          <a:latin typeface="고도 M" panose="02000503000000020004" pitchFamily="2" charset="-127"/>
                          <a:ea typeface="고도 M" panose="02000503000000020004" pitchFamily="2" charset="-127"/>
                        </a:rPr>
                        <a:t>, </a:t>
                      </a:r>
                      <a:r>
                        <a:rPr lang="ko-KR" altLang="en-US" sz="1200" baseline="0" dirty="0" smtClean="0">
                          <a:latin typeface="고도 M" panose="02000503000000020004" pitchFamily="2" charset="-127"/>
                          <a:ea typeface="고도 M" panose="02000503000000020004" pitchFamily="2" charset="-127"/>
                        </a:rPr>
                        <a:t>교육자</a:t>
                      </a:r>
                      <a:r>
                        <a:rPr lang="en-US" altLang="ko-KR" sz="1200" dirty="0" smtClean="0">
                          <a:latin typeface="고도 M" panose="02000503000000020004" pitchFamily="2" charset="-127"/>
                          <a:ea typeface="고도 M" panose="02000503000000020004" pitchFamily="2" charset="-127"/>
                        </a:rPr>
                        <a:t> </a:t>
                      </a:r>
                    </a:p>
                    <a:p>
                      <a:pPr latinLnBrk="1"/>
                      <a:endParaRPr lang="en-US" altLang="ko-KR" sz="1200" dirty="0" smtClean="0">
                        <a:latin typeface="고도 M" panose="02000503000000020004" pitchFamily="2" charset="-127"/>
                        <a:ea typeface="고도 M" panose="02000503000000020004" pitchFamily="2" charset="-127"/>
                      </a:endParaRPr>
                    </a:p>
                  </a:txBody>
                  <a:tcPr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06935">
                <a:tc>
                  <a:txBody>
                    <a:bodyPr/>
                    <a:lstStyle/>
                    <a:p>
                      <a:pPr algn="ctr" latinLnBrk="1"/>
                      <a:r>
                        <a:rPr lang="ko-KR" altLang="en-US" sz="1400" dirty="0" smtClean="0">
                          <a:latin typeface="고도 M" panose="02000503000000020004" pitchFamily="2" charset="-127"/>
                          <a:ea typeface="고도 M" panose="02000503000000020004" pitchFamily="2" charset="-127"/>
                        </a:rPr>
                        <a:t>교육특징</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전문적인 서비스 경영으로 고객만족향상 성과를 창출할 수 있다</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서비스 전략기획</a:t>
                      </a:r>
                      <a:r>
                        <a:rPr lang="en-US" altLang="ko-KR" sz="1200" dirty="0" smtClean="0">
                          <a:latin typeface="고도 M" panose="02000503000000020004" pitchFamily="2" charset="-127"/>
                          <a:ea typeface="고도 M" panose="02000503000000020004" pitchFamily="2" charset="-127"/>
                        </a:rPr>
                        <a:t>, </a:t>
                      </a:r>
                      <a:r>
                        <a:rPr lang="ko-KR" altLang="en-US" sz="1200" dirty="0" err="1" smtClean="0">
                          <a:latin typeface="고도 M" panose="02000503000000020004" pitchFamily="2" charset="-127"/>
                          <a:ea typeface="고도 M" panose="02000503000000020004" pitchFamily="2" charset="-127"/>
                        </a:rPr>
                        <a:t>교육컨텐츠</a:t>
                      </a:r>
                      <a:r>
                        <a:rPr lang="ko-KR" altLang="en-US" sz="1200" dirty="0" smtClean="0">
                          <a:latin typeface="고도 M" panose="02000503000000020004" pitchFamily="2" charset="-127"/>
                          <a:ea typeface="고도 M" panose="02000503000000020004" pitchFamily="2" charset="-127"/>
                        </a:rPr>
                        <a:t> 개발</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조직관리</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인재양성을 할 수 있다</a:t>
                      </a:r>
                      <a:endParaRPr lang="ko-KR" altLang="en-US" sz="1200" dirty="0">
                        <a:latin typeface="고도 M" panose="02000503000000020004" pitchFamily="2" charset="-127"/>
                        <a:ea typeface="고도 M" panose="02000503000000020004" pitchFamily="2" charset="-127"/>
                      </a:endParaRPr>
                    </a:p>
                  </a:txBody>
                  <a:tcP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extBox 1"/>
          <p:cNvSpPr txBox="1"/>
          <p:nvPr/>
        </p:nvSpPr>
        <p:spPr>
          <a:xfrm>
            <a:off x="332656" y="323528"/>
            <a:ext cx="4104456" cy="461665"/>
          </a:xfrm>
          <a:prstGeom prst="rect">
            <a:avLst/>
          </a:prstGeom>
          <a:noFill/>
        </p:spPr>
        <p:txBody>
          <a:bodyPr wrap="square" rtlCol="0">
            <a:spAutoFit/>
          </a:bodyPr>
          <a:lstStyle/>
          <a:p>
            <a:r>
              <a:rPr lang="ko-KR" altLang="en-US" sz="2400" dirty="0" smtClean="0">
                <a:latin typeface="고도 B" panose="02000503000000020004" pitchFamily="2" charset="-127"/>
                <a:ea typeface="고도 B" panose="02000503000000020004" pitchFamily="2" charset="-127"/>
              </a:rPr>
              <a:t>서비스 컨설턴트 교육정보</a:t>
            </a:r>
            <a:endParaRPr lang="ko-KR" altLang="en-US" sz="2400" dirty="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9084077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cstate="print">
            <a:extLst>
              <a:ext uri="{28A0092B-C50C-407E-A947-70E740481C1C}">
                <a14:useLocalDpi xmlns:a14="http://schemas.microsoft.com/office/drawing/2010/main" val="0"/>
              </a:ext>
            </a:extLst>
          </a:blip>
          <a:srcRect l="12247"/>
          <a:stretch/>
        </p:blipFill>
        <p:spPr>
          <a:xfrm>
            <a:off x="3280228" y="0"/>
            <a:ext cx="3577771" cy="2411760"/>
          </a:xfrm>
          <a:prstGeom prst="rect">
            <a:avLst/>
          </a:prstGeom>
        </p:spPr>
      </p:pic>
      <p:cxnSp>
        <p:nvCxnSpPr>
          <p:cNvPr id="7" name="직선 연결선 6"/>
          <p:cNvCxnSpPr/>
          <p:nvPr/>
        </p:nvCxnSpPr>
        <p:spPr>
          <a:xfrm>
            <a:off x="-16254" y="3923928"/>
            <a:ext cx="687425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11130" y="5652120"/>
            <a:ext cx="6874254"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267049" y="2490759"/>
            <a:ext cx="6234621" cy="1197023"/>
          </a:xfrm>
          <a:prstGeom prst="rect">
            <a:avLst/>
          </a:prstGeom>
          <a:noFill/>
        </p:spPr>
        <p:txBody>
          <a:bodyPr wrap="square" lIns="65306" tIns="32653" rIns="65306" bIns="32653" rtlCol="0">
            <a:spAutoFit/>
          </a:bodyPr>
          <a:lstStyle/>
          <a:p>
            <a:pPr algn="just">
              <a:lnSpc>
                <a:spcPct val="150000"/>
              </a:lnSpc>
            </a:pPr>
            <a:r>
              <a:rPr lang="ko-KR" altLang="en-US" sz="1600" b="1" dirty="0" smtClean="0">
                <a:latin typeface="고도 M" panose="02000503000000020004" pitchFamily="2" charset="-127"/>
                <a:ea typeface="고도 M" panose="02000503000000020004" pitchFamily="2" charset="-127"/>
              </a:rPr>
              <a:t>스피치 </a:t>
            </a:r>
            <a:r>
              <a:rPr lang="ko-KR" altLang="en-US" sz="1600" b="1" dirty="0" err="1" smtClean="0">
                <a:latin typeface="고도 M" panose="02000503000000020004" pitchFamily="2" charset="-127"/>
                <a:ea typeface="고도 M" panose="02000503000000020004" pitchFamily="2" charset="-127"/>
              </a:rPr>
              <a:t>지도사</a:t>
            </a:r>
            <a:r>
              <a:rPr lang="ko-KR" altLang="en-US" sz="1600" b="1" dirty="0" smtClean="0">
                <a:latin typeface="고도 M" panose="02000503000000020004" pitchFamily="2" charset="-127"/>
                <a:ea typeface="고도 M" panose="02000503000000020004" pitchFamily="2" charset="-127"/>
              </a:rPr>
              <a:t> </a:t>
            </a:r>
            <a:endParaRPr lang="en-US" altLang="ko-KR" sz="1600" b="1" dirty="0" smtClean="0">
              <a:latin typeface="고도 M" panose="02000503000000020004" pitchFamily="2" charset="-127"/>
              <a:ea typeface="고도 M" panose="02000503000000020004" pitchFamily="2" charset="-127"/>
            </a:endParaRPr>
          </a:p>
          <a:p>
            <a:pPr algn="just">
              <a:lnSpc>
                <a:spcPct val="150000"/>
              </a:lnSpc>
            </a:pPr>
            <a:r>
              <a:rPr lang="ko-KR" altLang="en-US" sz="1100" dirty="0" smtClean="0">
                <a:latin typeface="고도 M" panose="02000503000000020004" pitchFamily="2" charset="-127"/>
                <a:ea typeface="고도 M" panose="02000503000000020004" pitchFamily="2" charset="-127"/>
              </a:rPr>
              <a:t>언어능력</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말</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담화</a:t>
            </a:r>
            <a:r>
              <a:rPr lang="en-US" altLang="ko-KR" sz="1100" dirty="0" smtClean="0">
                <a:latin typeface="고도 M" panose="02000503000000020004" pitchFamily="2" charset="-127"/>
                <a:ea typeface="고도 M" panose="02000503000000020004" pitchFamily="2" charset="-127"/>
              </a:rPr>
              <a:t>,(</a:t>
            </a:r>
            <a:r>
              <a:rPr lang="ko-KR" altLang="en-US" sz="1100" dirty="0" smtClean="0">
                <a:latin typeface="고도 M" panose="02000503000000020004" pitchFamily="2" charset="-127"/>
                <a:ea typeface="고도 M" panose="02000503000000020004" pitchFamily="2" charset="-127"/>
              </a:rPr>
              <a:t>개인의</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말투인 스피치 스킬을 기르고</a:t>
            </a:r>
            <a:endParaRPr lang="en-US" altLang="ko-KR" sz="1100" dirty="0" smtClean="0">
              <a:latin typeface="고도 M" panose="02000503000000020004" pitchFamily="2" charset="-127"/>
              <a:ea typeface="고도 M" panose="02000503000000020004" pitchFamily="2" charset="-127"/>
            </a:endParaRPr>
          </a:p>
          <a:p>
            <a:pPr algn="just">
              <a:lnSpc>
                <a:spcPct val="150000"/>
              </a:lnSpc>
            </a:pPr>
            <a:r>
              <a:rPr lang="ko-KR" altLang="en-US" sz="1100" dirty="0" smtClean="0">
                <a:latin typeface="고도 M" panose="02000503000000020004" pitchFamily="2" charset="-127"/>
                <a:ea typeface="고도 M" panose="02000503000000020004" pitchFamily="2" charset="-127"/>
              </a:rPr>
              <a:t>현대사회에서 본인의 음성의 특징을 살피고 스스로에게 맞는 목소리를 찾아내고 본인의 이미지를 호감을 가질 수 있도록 전달하는 능력을 키워주고 발음과 목소리 톤을 교정해 자신감을 키워주는 역할을 한다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 </a:t>
            </a:r>
            <a:endParaRPr lang="ko-KR" altLang="en-US" sz="1100" dirty="0">
              <a:latin typeface="고도 M" panose="02000503000000020004" pitchFamily="2" charset="-127"/>
              <a:ea typeface="고도 M" panose="02000503000000020004" pitchFamily="2" charset="-127"/>
            </a:endParaRPr>
          </a:p>
        </p:txBody>
      </p:sp>
      <p:sp>
        <p:nvSpPr>
          <p:cNvPr id="10" name="TextBox 9"/>
          <p:cNvSpPr txBox="1"/>
          <p:nvPr/>
        </p:nvSpPr>
        <p:spPr>
          <a:xfrm>
            <a:off x="116632" y="4192421"/>
            <a:ext cx="6385038" cy="1354217"/>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스피치 </a:t>
            </a:r>
            <a:r>
              <a:rPr lang="ko-KR" altLang="en-US" sz="1600" b="1" dirty="0" err="1" smtClean="0">
                <a:latin typeface="고도 M" panose="02000503000000020004" pitchFamily="2" charset="-127"/>
                <a:ea typeface="고도 M" panose="02000503000000020004" pitchFamily="2" charset="-127"/>
              </a:rPr>
              <a:t>지도사</a:t>
            </a:r>
            <a:r>
              <a:rPr lang="ko-KR" altLang="en-US" sz="1600" b="1" dirty="0" smtClean="0">
                <a:latin typeface="고도 M" panose="02000503000000020004" pitchFamily="2" charset="-127"/>
                <a:ea typeface="고도 M" panose="02000503000000020004" pitchFamily="2" charset="-127"/>
              </a:rPr>
              <a:t> 과정</a:t>
            </a:r>
            <a:endParaRPr lang="en-US" altLang="ko-KR" sz="1100" dirty="0" smtClean="0">
              <a:latin typeface="고도 M" panose="02000503000000020004" pitchFamily="2" charset="-127"/>
              <a:ea typeface="고도 M" panose="02000503000000020004" pitchFamily="2" charset="-127"/>
            </a:endParaRPr>
          </a:p>
          <a:p>
            <a:pPr algn="just"/>
            <a:r>
              <a:rPr lang="en-US" altLang="ko-KR" sz="1200" dirty="0">
                <a:latin typeface="고도 M" panose="02000503000000020004" pitchFamily="2" charset="-127"/>
                <a:ea typeface="고도 M" panose="02000503000000020004" pitchFamily="2" charset="-127"/>
              </a:rPr>
              <a:t> </a:t>
            </a:r>
            <a:endParaRPr lang="en-US" altLang="ko-KR" sz="1200" dirty="0" smtClean="0">
              <a:latin typeface="고도 M" panose="02000503000000020004" pitchFamily="2" charset="-127"/>
              <a:ea typeface="고도 M" panose="02000503000000020004" pitchFamily="2" charset="-127"/>
            </a:endParaRPr>
          </a:p>
          <a:p>
            <a:pPr algn="just">
              <a:lnSpc>
                <a:spcPct val="150000"/>
              </a:lnSpc>
            </a:pPr>
            <a:r>
              <a:rPr lang="ko-KR" altLang="en-US" sz="1200" dirty="0" smtClean="0">
                <a:latin typeface="고도 M" panose="02000503000000020004" pitchFamily="2" charset="-127"/>
                <a:ea typeface="고도 M" panose="02000503000000020004" pitchFamily="2" charset="-127"/>
              </a:rPr>
              <a:t>교육생 개인별 음성 특징을 고려한 보이스 코칭 스킬 </a:t>
            </a:r>
            <a:r>
              <a:rPr lang="ko-KR" altLang="en-US" sz="1200" dirty="0" smtClean="0">
                <a:latin typeface="고도 M" panose="02000503000000020004" pitchFamily="2" charset="-127"/>
                <a:ea typeface="고도 M" panose="02000503000000020004" pitchFamily="2" charset="-127"/>
              </a:rPr>
              <a:t>지도와 </a:t>
            </a:r>
            <a:r>
              <a:rPr lang="ko-KR" altLang="en-US" sz="1200" dirty="0" err="1" smtClean="0">
                <a:latin typeface="고도 M" panose="02000503000000020004" pitchFamily="2" charset="-127"/>
                <a:ea typeface="고도 M" panose="02000503000000020004" pitchFamily="2" charset="-127"/>
              </a:rPr>
              <a:t>시범강의</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발음교정</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자신감 훈련 등의 역량강화를 통해 스피치 능력을 향상 시키고 개인의 리더십까지 향상시킬 수 있는 과정</a:t>
            </a:r>
            <a:r>
              <a:rPr lang="en-US" altLang="ko-KR" sz="1200" dirty="0" smtClean="0">
                <a:latin typeface="고도 M" panose="02000503000000020004" pitchFamily="2" charset="-127"/>
                <a:ea typeface="고도 M" panose="02000503000000020004" pitchFamily="2" charset="-127"/>
              </a:rPr>
              <a:t>.</a:t>
            </a:r>
          </a:p>
          <a:p>
            <a:pPr algn="just">
              <a:lnSpc>
                <a:spcPct val="150000"/>
              </a:lnSpc>
            </a:pPr>
            <a:r>
              <a:rPr lang="ko-KR" altLang="en-US" sz="1200" dirty="0" smtClean="0">
                <a:latin typeface="고도 M" panose="02000503000000020004" pitchFamily="2" charset="-127"/>
                <a:ea typeface="고도 M" panose="02000503000000020004" pitchFamily="2" charset="-127"/>
              </a:rPr>
              <a:t>습관적인 어법과 반복적이고 불필요한 제스처를 개선함으로서 전문성 있는 스피치를 돕는 과정</a:t>
            </a:r>
            <a:r>
              <a:rPr lang="en-US" altLang="ko-KR" sz="1200" dirty="0" smtClean="0">
                <a:latin typeface="고도 M" panose="02000503000000020004" pitchFamily="2" charset="-127"/>
                <a:ea typeface="고도 M" panose="02000503000000020004" pitchFamily="2" charset="-127"/>
              </a:rPr>
              <a:t>.</a:t>
            </a:r>
            <a:endParaRPr lang="ko-KR" altLang="en-US" sz="1200" dirty="0">
              <a:latin typeface="고도 M" panose="02000503000000020004" pitchFamily="2" charset="-127"/>
              <a:ea typeface="고도 M" panose="02000503000000020004" pitchFamily="2" charset="-127"/>
            </a:endParaRPr>
          </a:p>
        </p:txBody>
      </p:sp>
      <p:sp>
        <p:nvSpPr>
          <p:cNvPr id="11" name="TextBox 10"/>
          <p:cNvSpPr txBox="1"/>
          <p:nvPr/>
        </p:nvSpPr>
        <p:spPr>
          <a:xfrm>
            <a:off x="116632" y="5868144"/>
            <a:ext cx="6552727" cy="3046988"/>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스피치 </a:t>
            </a:r>
            <a:r>
              <a:rPr lang="ko-KR" altLang="en-US" sz="1600" b="1" dirty="0" err="1" smtClean="0">
                <a:latin typeface="고도 M" panose="02000503000000020004" pitchFamily="2" charset="-127"/>
                <a:ea typeface="고도 M" panose="02000503000000020004" pitchFamily="2" charset="-127"/>
              </a:rPr>
              <a:t>지도사의</a:t>
            </a:r>
            <a:r>
              <a:rPr lang="ko-KR" altLang="en-US" sz="1600" b="1" dirty="0" smtClean="0">
                <a:latin typeface="고도 M" panose="02000503000000020004" pitchFamily="2" charset="-127"/>
                <a:ea typeface="고도 M" panose="02000503000000020004" pitchFamily="2" charset="-127"/>
              </a:rPr>
              <a:t> 전망 </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lnSpc>
                <a:spcPct val="150000"/>
              </a:lnSpc>
            </a:pPr>
            <a:r>
              <a:rPr lang="ko-KR" altLang="en-US" sz="1100" dirty="0" smtClean="0">
                <a:latin typeface="고도 M" panose="02000503000000020004" pitchFamily="2" charset="-127"/>
                <a:ea typeface="고도 M" panose="02000503000000020004" pitchFamily="2" charset="-127"/>
              </a:rPr>
              <a:t>자기 </a:t>
            </a:r>
            <a:r>
              <a:rPr lang="en-US" altLang="ko-KR" sz="1100" dirty="0" smtClean="0">
                <a:latin typeface="고도 M" panose="02000503000000020004" pitchFamily="2" charset="-127"/>
                <a:ea typeface="고도 M" panose="02000503000000020004" pitchFamily="2" charset="-127"/>
              </a:rPr>
              <a:t>PR</a:t>
            </a:r>
            <a:r>
              <a:rPr lang="ko-KR" altLang="en-US" sz="1100" dirty="0" smtClean="0">
                <a:latin typeface="고도 M" panose="02000503000000020004" pitchFamily="2" charset="-127"/>
                <a:ea typeface="고도 M" panose="02000503000000020004" pitchFamily="2" charset="-127"/>
              </a:rPr>
              <a:t>시대로 접어들면서 정확한 메시지를 전달하는 억양</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제스처</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화술 등 많은 특징들이 영향력을 미치게 된다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스피치가 개인의 </a:t>
            </a:r>
            <a:r>
              <a:rPr lang="ko-KR" altLang="en-US" sz="1100" dirty="0" err="1" smtClean="0">
                <a:latin typeface="고도 M" panose="02000503000000020004" pitchFamily="2" charset="-127"/>
                <a:ea typeface="고도 M" panose="02000503000000020004" pitchFamily="2" charset="-127"/>
              </a:rPr>
              <a:t>호감지수로</a:t>
            </a:r>
            <a:r>
              <a:rPr lang="ko-KR" altLang="en-US" sz="1100" dirty="0" smtClean="0">
                <a:latin typeface="고도 M" panose="02000503000000020004" pitchFamily="2" charset="-127"/>
                <a:ea typeface="고도 M" panose="02000503000000020004" pitchFamily="2" charset="-127"/>
              </a:rPr>
              <a:t> 평가 받고 있는 시대인 만큼 스피치에 대한 필요성은 누구나 알고 있다</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스피치를 할 때 </a:t>
            </a:r>
            <a:r>
              <a:rPr lang="en-US" altLang="ko-KR" sz="1100" dirty="0" smtClean="0">
                <a:latin typeface="고도 M" panose="02000503000000020004" pitchFamily="2" charset="-127"/>
                <a:ea typeface="고도 M" panose="02000503000000020004" pitchFamily="2" charset="-127"/>
              </a:rPr>
              <a:t>‘</a:t>
            </a:r>
            <a:r>
              <a:rPr lang="ko-KR" altLang="en-US" sz="1100" dirty="0" smtClean="0">
                <a:latin typeface="고도 M" panose="02000503000000020004" pitchFamily="2" charset="-127"/>
                <a:ea typeface="고도 M" panose="02000503000000020004" pitchFamily="2" charset="-127"/>
              </a:rPr>
              <a:t>막히는 말</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또는 상대의 말을 </a:t>
            </a:r>
            <a:r>
              <a:rPr lang="en-US" altLang="ko-KR" sz="1100" dirty="0" smtClean="0">
                <a:latin typeface="고도 M" panose="02000503000000020004" pitchFamily="2" charset="-127"/>
                <a:ea typeface="고도 M" panose="02000503000000020004" pitchFamily="2" charset="-127"/>
              </a:rPr>
              <a:t>‘</a:t>
            </a:r>
            <a:r>
              <a:rPr lang="ko-KR" altLang="en-US" sz="1100" dirty="0" smtClean="0">
                <a:latin typeface="고도 M" panose="02000503000000020004" pitchFamily="2" charset="-127"/>
                <a:ea typeface="고도 M" panose="02000503000000020004" pitchFamily="2" charset="-127"/>
              </a:rPr>
              <a:t>막는 말</a:t>
            </a:r>
            <a:r>
              <a:rPr lang="en-US" altLang="ko-KR" sz="1100" dirty="0" smtClean="0">
                <a:latin typeface="고도 M" panose="02000503000000020004" pitchFamily="2" charset="-127"/>
                <a:ea typeface="고도 M" panose="02000503000000020004" pitchFamily="2" charset="-127"/>
              </a:rPr>
              <a:t>＇</a:t>
            </a:r>
            <a:r>
              <a:rPr lang="ko-KR" altLang="en-US" sz="1100" dirty="0" smtClean="0">
                <a:latin typeface="고도 M" panose="02000503000000020004" pitchFamily="2" charset="-127"/>
                <a:ea typeface="고도 M" panose="02000503000000020004" pitchFamily="2" charset="-127"/>
              </a:rPr>
              <a:t>을 </a:t>
            </a:r>
            <a:r>
              <a:rPr lang="en-US" altLang="ko-KR" sz="1100" dirty="0" smtClean="0">
                <a:latin typeface="고도 M" panose="02000503000000020004" pitchFamily="2" charset="-127"/>
                <a:ea typeface="고도 M" panose="02000503000000020004" pitchFamily="2" charset="-127"/>
              </a:rPr>
              <a:t>‘</a:t>
            </a:r>
            <a:r>
              <a:rPr lang="ko-KR" altLang="en-US" sz="1100" dirty="0" smtClean="0">
                <a:latin typeface="고도 M" panose="02000503000000020004" pitchFamily="2" charset="-127"/>
                <a:ea typeface="고도 M" panose="02000503000000020004" pitchFamily="2" charset="-127"/>
              </a:rPr>
              <a:t>먹히는 말</a:t>
            </a:r>
            <a:r>
              <a:rPr lang="en-US" altLang="ko-KR" sz="1100" dirty="0" smtClean="0">
                <a:latin typeface="고도 M" panose="02000503000000020004" pitchFamily="2" charset="-127"/>
                <a:ea typeface="고도 M" panose="02000503000000020004" pitchFamily="2" charset="-127"/>
              </a:rPr>
              <a:t>＇</a:t>
            </a:r>
            <a:r>
              <a:rPr lang="ko-KR" altLang="en-US" sz="1100" dirty="0" smtClean="0">
                <a:latin typeface="고도 M" panose="02000503000000020004" pitchFamily="2" charset="-127"/>
                <a:ea typeface="고도 M" panose="02000503000000020004" pitchFamily="2" charset="-127"/>
              </a:rPr>
              <a:t>로 새롭게 시작할 수 있다</a:t>
            </a:r>
            <a:r>
              <a:rPr lang="en-US" altLang="ko-KR" sz="1100" dirty="0" smtClean="0">
                <a:latin typeface="고도 M" panose="02000503000000020004" pitchFamily="2" charset="-127"/>
                <a:ea typeface="고도 M" panose="02000503000000020004" pitchFamily="2" charset="-127"/>
              </a:rPr>
              <a:t>. </a:t>
            </a:r>
          </a:p>
          <a:p>
            <a:pPr algn="just">
              <a:lnSpc>
                <a:spcPct val="150000"/>
              </a:lnSpc>
            </a:pPr>
            <a:r>
              <a:rPr lang="ko-KR" altLang="en-US" sz="1100" dirty="0" smtClean="0">
                <a:latin typeface="고도 M" panose="02000503000000020004" pitchFamily="2" charset="-127"/>
                <a:ea typeface="고도 M" panose="02000503000000020004" pitchFamily="2" charset="-127"/>
              </a:rPr>
              <a:t>나의 의사를 뚜렷하게 전달하고 청중들의 이목을 끄는 사람으로서 </a:t>
            </a:r>
            <a:r>
              <a:rPr lang="ko-KR" altLang="en-US" sz="1100" dirty="0" err="1" smtClean="0">
                <a:latin typeface="고도 M" panose="02000503000000020004" pitchFamily="2" charset="-127"/>
                <a:ea typeface="고도 M" panose="02000503000000020004" pitchFamily="2" charset="-127"/>
              </a:rPr>
              <a:t>모든일의</a:t>
            </a:r>
            <a:r>
              <a:rPr lang="ko-KR" altLang="en-US" sz="1100" dirty="0" smtClean="0">
                <a:latin typeface="고도 M" panose="02000503000000020004" pitchFamily="2" charset="-127"/>
                <a:ea typeface="고도 M" panose="02000503000000020004" pitchFamily="2" charset="-127"/>
              </a:rPr>
              <a:t> 성과에 영향을 준다</a:t>
            </a:r>
            <a:r>
              <a:rPr lang="en-US" altLang="ko-KR" sz="1100" dirty="0" smtClean="0">
                <a:latin typeface="고도 M" panose="02000503000000020004" pitchFamily="2" charset="-127"/>
                <a:ea typeface="고도 M" panose="02000503000000020004" pitchFamily="2" charset="-127"/>
              </a:rPr>
              <a:t>. </a:t>
            </a:r>
          </a:p>
          <a:p>
            <a:pPr algn="just">
              <a:lnSpc>
                <a:spcPct val="150000"/>
              </a:lnSpc>
            </a:pPr>
            <a:r>
              <a:rPr lang="ko-KR" altLang="en-US" sz="1100" dirty="0" smtClean="0">
                <a:latin typeface="고도 M" panose="02000503000000020004" pitchFamily="2" charset="-127"/>
                <a:ea typeface="고도 M" panose="02000503000000020004" pitchFamily="2" charset="-127"/>
              </a:rPr>
              <a:t>자신감을 </a:t>
            </a:r>
            <a:r>
              <a:rPr lang="ko-KR" altLang="en-US" sz="1100" dirty="0" err="1" smtClean="0">
                <a:latin typeface="고도 M" panose="02000503000000020004" pitchFamily="2" charset="-127"/>
                <a:ea typeface="고도 M" panose="02000503000000020004" pitchFamily="2" charset="-127"/>
              </a:rPr>
              <a:t>키움으로서</a:t>
            </a:r>
            <a:r>
              <a:rPr lang="ko-KR" altLang="en-US" sz="1100" dirty="0" smtClean="0">
                <a:latin typeface="고도 M" panose="02000503000000020004" pitchFamily="2" charset="-127"/>
                <a:ea typeface="고도 M" panose="02000503000000020004" pitchFamily="2" charset="-127"/>
              </a:rPr>
              <a:t> 본인의 역량을 강화하고 </a:t>
            </a:r>
            <a:r>
              <a:rPr lang="ko-KR" altLang="en-US" sz="1100" dirty="0" err="1" smtClean="0">
                <a:latin typeface="고도 M" panose="02000503000000020004" pitchFamily="2" charset="-127"/>
                <a:ea typeface="고도 M" panose="02000503000000020004" pitchFamily="2" charset="-127"/>
              </a:rPr>
              <a:t>그로인해</a:t>
            </a:r>
            <a:r>
              <a:rPr lang="ko-KR" altLang="en-US" sz="1100" dirty="0" smtClean="0">
                <a:latin typeface="고도 M" panose="02000503000000020004" pitchFamily="2" charset="-127"/>
                <a:ea typeface="고도 M" panose="02000503000000020004" pitchFamily="2" charset="-127"/>
              </a:rPr>
              <a:t> 개인의 리더십까지 향상시키며 이 시대가 원하는 인재상을 갖출 수 있다</a:t>
            </a:r>
            <a:r>
              <a:rPr lang="en-US" altLang="ko-KR" sz="1100" dirty="0" smtClean="0">
                <a:latin typeface="고도 M" panose="02000503000000020004" pitchFamily="2" charset="-127"/>
                <a:ea typeface="고도 M" panose="02000503000000020004" pitchFamily="2" charset="-127"/>
              </a:rPr>
              <a:t>. </a:t>
            </a:r>
            <a:endParaRPr lang="en-US" altLang="ko-KR" sz="1100" dirty="0">
              <a:latin typeface="고도 M" panose="02000503000000020004" pitchFamily="2" charset="-127"/>
              <a:ea typeface="고도 M" panose="02000503000000020004" pitchFamily="2" charset="-127"/>
            </a:endParaRPr>
          </a:p>
          <a:p>
            <a:pPr algn="just">
              <a:lnSpc>
                <a:spcPct val="150000"/>
              </a:lnSpc>
            </a:pPr>
            <a:endParaRPr lang="en-US" altLang="ko-KR" sz="1100" dirty="0" smtClean="0">
              <a:latin typeface="고도 M" panose="02000503000000020004" pitchFamily="2" charset="-127"/>
              <a:ea typeface="고도 M" panose="02000503000000020004" pitchFamily="2" charset="-127"/>
            </a:endParaRPr>
          </a:p>
          <a:p>
            <a:pPr algn="just">
              <a:lnSpc>
                <a:spcPct val="150000"/>
              </a:lnSpc>
            </a:pPr>
            <a:endParaRPr lang="en-US" altLang="ko-KR" sz="1100" dirty="0">
              <a:latin typeface="고도 M" panose="02000503000000020004" pitchFamily="2" charset="-127"/>
              <a:ea typeface="고도 M" panose="02000503000000020004" pitchFamily="2" charset="-127"/>
            </a:endParaRPr>
          </a:p>
          <a:p>
            <a:pPr algn="just">
              <a:lnSpc>
                <a:spcPct val="150000"/>
              </a:lnSpc>
            </a:pPr>
            <a:r>
              <a:rPr lang="ko-KR" altLang="en-US" sz="1100" dirty="0" smtClean="0">
                <a:latin typeface="고도 M" panose="02000503000000020004" pitchFamily="2" charset="-127"/>
                <a:ea typeface="고도 M" panose="02000503000000020004" pitchFamily="2" charset="-127"/>
              </a:rPr>
              <a:t>스피치지도사의</a:t>
            </a:r>
            <a:r>
              <a:rPr lang="ko-KR" altLang="en-US"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활동분야</a:t>
            </a:r>
            <a:r>
              <a:rPr lang="en-US" altLang="ko-KR" sz="1100" dirty="0" smtClean="0">
                <a:latin typeface="고도 M" panose="02000503000000020004" pitchFamily="2" charset="-127"/>
                <a:ea typeface="고도 M" panose="02000503000000020004" pitchFamily="2" charset="-127"/>
              </a:rPr>
              <a:t>:</a:t>
            </a:r>
          </a:p>
          <a:p>
            <a:pPr algn="just">
              <a:lnSpc>
                <a:spcPct val="150000"/>
              </a:lnSpc>
            </a:pPr>
            <a:r>
              <a:rPr lang="ko-KR" altLang="en-US" sz="1100" dirty="0" smtClean="0">
                <a:latin typeface="고도 M" panose="02000503000000020004" pitchFamily="2" charset="-127"/>
                <a:ea typeface="고도 M" panose="02000503000000020004" pitchFamily="2" charset="-127"/>
              </a:rPr>
              <a:t>아나운서</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리포터</a:t>
            </a:r>
            <a:r>
              <a:rPr lang="en-US" altLang="ko-KR" sz="1100" dirty="0" smtClean="0">
                <a:latin typeface="고도 M" panose="02000503000000020004" pitchFamily="2" charset="-127"/>
                <a:ea typeface="고도 M" panose="02000503000000020004" pitchFamily="2" charset="-127"/>
              </a:rPr>
              <a:t>, </a:t>
            </a:r>
            <a:r>
              <a:rPr lang="en-US" altLang="ko-KR" sz="1100" dirty="0" smtClean="0">
                <a:latin typeface="고도 M" panose="02000503000000020004" pitchFamily="2" charset="-127"/>
                <a:ea typeface="고도 M" panose="02000503000000020004" pitchFamily="2" charset="-127"/>
              </a:rPr>
              <a:t>MC, </a:t>
            </a:r>
            <a:r>
              <a:rPr lang="ko-KR" altLang="en-US" sz="1100" dirty="0" smtClean="0">
                <a:latin typeface="고도 M" panose="02000503000000020004" pitchFamily="2" charset="-127"/>
                <a:ea typeface="고도 M" panose="02000503000000020004" pitchFamily="2" charset="-127"/>
              </a:rPr>
              <a:t>강사</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프레젠테이션</a:t>
            </a:r>
            <a:r>
              <a:rPr lang="en-US" altLang="ko-KR" sz="1100" dirty="0" smtClean="0">
                <a:latin typeface="고도 M" panose="02000503000000020004" pitchFamily="2" charset="-127"/>
                <a:ea typeface="고도 M" panose="02000503000000020004" pitchFamily="2" charset="-127"/>
              </a:rPr>
              <a:t>, </a:t>
            </a:r>
            <a:r>
              <a:rPr lang="ko-KR" altLang="en-US" sz="1100" dirty="0" smtClean="0">
                <a:latin typeface="고도 M" panose="02000503000000020004" pitchFamily="2" charset="-127"/>
                <a:ea typeface="고도 M" panose="02000503000000020004" pitchFamily="2" charset="-127"/>
              </a:rPr>
              <a:t>협상가</a:t>
            </a:r>
            <a:r>
              <a:rPr lang="en-US" altLang="ko-KR" sz="1100" dirty="0" smtClean="0">
                <a:latin typeface="고도 M" panose="02000503000000020004" pitchFamily="2" charset="-127"/>
                <a:ea typeface="고도 M" panose="02000503000000020004" pitchFamily="2" charset="-127"/>
              </a:rPr>
              <a:t>, </a:t>
            </a:r>
            <a:r>
              <a:rPr lang="ko-KR" altLang="en-US" sz="1100" dirty="0" err="1" smtClean="0">
                <a:latin typeface="고도 M" panose="02000503000000020004" pitchFamily="2" charset="-127"/>
                <a:ea typeface="고도 M" panose="02000503000000020004" pitchFamily="2" charset="-127"/>
              </a:rPr>
              <a:t>상담사</a:t>
            </a:r>
            <a:r>
              <a:rPr lang="ko-KR" altLang="en-US" sz="1100" dirty="0" smtClean="0">
                <a:latin typeface="고도 M" panose="02000503000000020004" pitchFamily="2" charset="-127"/>
                <a:ea typeface="고도 M" panose="02000503000000020004" pitchFamily="2" charset="-127"/>
              </a:rPr>
              <a:t> 등</a:t>
            </a:r>
            <a:endParaRPr lang="en-US" altLang="ko-KR" sz="1100" dirty="0" smtClean="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r="79945"/>
          <a:stretch/>
        </p:blipFill>
        <p:spPr>
          <a:xfrm>
            <a:off x="-16254" y="0"/>
            <a:ext cx="3296482" cy="2411760"/>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44131" y="5634"/>
            <a:ext cx="6929515" cy="2411760"/>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ko-KR" altLang="en-US"/>
          </a:p>
        </p:txBody>
      </p:sp>
      <p:sp>
        <p:nvSpPr>
          <p:cNvPr id="14" name="TextBox 13"/>
          <p:cNvSpPr txBox="1"/>
          <p:nvPr/>
        </p:nvSpPr>
        <p:spPr>
          <a:xfrm>
            <a:off x="44624" y="683567"/>
            <a:ext cx="4248472" cy="1015663"/>
          </a:xfrm>
          <a:prstGeom prst="rect">
            <a:avLst/>
          </a:prstGeom>
          <a:noFill/>
        </p:spPr>
        <p:txBody>
          <a:bodyPr wrap="square"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28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2800" dirty="0" smtClean="0">
              <a:solidFill>
                <a:schemeClr val="bg1"/>
              </a:solidFill>
              <a:latin typeface="고도 M" panose="02000503000000020004" pitchFamily="2" charset="-127"/>
              <a:ea typeface="고도 M" panose="02000503000000020004" pitchFamily="2" charset="-127"/>
            </a:endParaRPr>
          </a:p>
          <a:p>
            <a:r>
              <a:rPr lang="ko-KR" altLang="en-US" sz="1400" dirty="0" smtClean="0">
                <a:latin typeface="고도 M" panose="02000503000000020004" pitchFamily="2" charset="-127"/>
                <a:ea typeface="고도 M" panose="02000503000000020004" pitchFamily="2" charset="-127"/>
              </a:rPr>
              <a:t>스피치 </a:t>
            </a:r>
            <a:r>
              <a:rPr lang="ko-KR" altLang="en-US" sz="1400" dirty="0" err="1" smtClean="0">
                <a:latin typeface="고도 M" panose="02000503000000020004" pitchFamily="2" charset="-127"/>
                <a:ea typeface="고도 M" panose="02000503000000020004" pitchFamily="2" charset="-127"/>
              </a:rPr>
              <a:t>지도사</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커뮤니케이션 전문가</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아나운서</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리포터</a:t>
            </a:r>
            <a:endParaRPr lang="en-US" altLang="ko-KR" sz="2800" dirty="0" smtClean="0">
              <a:solidFill>
                <a:schemeClr val="bg1"/>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562995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260648" y="4333446"/>
            <a:ext cx="1147473" cy="4667710"/>
          </a:xfrm>
          <a:prstGeom prst="rect">
            <a:avLst/>
          </a:prstGeom>
          <a:solidFill>
            <a:srgbClr val="002060"/>
          </a:solidFill>
          <a:ln w="12700">
            <a:solidFill>
              <a:srgbClr val="508EE4"/>
            </a:solid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300" b="1" dirty="0">
                <a:ln>
                  <a:solidFill>
                    <a:schemeClr val="accent1">
                      <a:alpha val="0"/>
                    </a:schemeClr>
                  </a:solidFill>
                </a:ln>
                <a:latin typeface="+mn-ea"/>
              </a:rPr>
              <a:t>주  요  연  혁</a:t>
            </a:r>
          </a:p>
        </p:txBody>
      </p:sp>
      <p:grpSp>
        <p:nvGrpSpPr>
          <p:cNvPr id="3" name="그룹 2"/>
          <p:cNvGrpSpPr/>
          <p:nvPr/>
        </p:nvGrpSpPr>
        <p:grpSpPr>
          <a:xfrm>
            <a:off x="260648" y="1044194"/>
            <a:ext cx="6225394" cy="3095758"/>
            <a:chOff x="982084" y="2650932"/>
            <a:chExt cx="8283049" cy="2283917"/>
          </a:xfrm>
        </p:grpSpPr>
        <p:sp>
          <p:nvSpPr>
            <p:cNvPr id="4" name="직사각형 3"/>
            <p:cNvSpPr/>
            <p:nvPr/>
          </p:nvSpPr>
          <p:spPr>
            <a:xfrm>
              <a:off x="2781291" y="2760103"/>
              <a:ext cx="183383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ko-KR" altLang="en-US" sz="1300" b="1" dirty="0" smtClean="0">
                  <a:ln>
                    <a:solidFill>
                      <a:schemeClr val="accent1">
                        <a:alpha val="0"/>
                      </a:schemeClr>
                    </a:solidFill>
                  </a:ln>
                  <a:solidFill>
                    <a:schemeClr val="tx1"/>
                  </a:solidFill>
                  <a:latin typeface="+mn-ea"/>
                </a:rPr>
                <a:t>한국커리어디자인교육</a:t>
              </a:r>
              <a:r>
                <a:rPr lang="ko-KR" altLang="en-US" sz="1300" b="1" dirty="0">
                  <a:ln>
                    <a:solidFill>
                      <a:schemeClr val="accent1">
                        <a:alpha val="0"/>
                      </a:schemeClr>
                    </a:solidFill>
                  </a:ln>
                  <a:solidFill>
                    <a:schemeClr val="tx1"/>
                  </a:solidFill>
                  <a:latin typeface="+mn-ea"/>
                </a:rPr>
                <a:t>원</a:t>
              </a:r>
            </a:p>
          </p:txBody>
        </p:sp>
        <p:sp>
          <p:nvSpPr>
            <p:cNvPr id="5" name="직사각형 4"/>
            <p:cNvSpPr/>
            <p:nvPr/>
          </p:nvSpPr>
          <p:spPr>
            <a:xfrm>
              <a:off x="2781292" y="3153803"/>
              <a:ext cx="3293101" cy="147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ko-KR" altLang="en-US" sz="1300" b="1" dirty="0">
                  <a:ln>
                    <a:solidFill>
                      <a:schemeClr val="accent1">
                        <a:alpha val="0"/>
                      </a:schemeClr>
                    </a:solidFill>
                  </a:ln>
                  <a:solidFill>
                    <a:schemeClr val="tx1"/>
                  </a:solidFill>
                  <a:latin typeface="+mn-ea"/>
                </a:rPr>
                <a:t>교육</a:t>
              </a:r>
              <a:r>
                <a:rPr lang="en-US" altLang="ko-KR" sz="1300" b="1" dirty="0">
                  <a:ln>
                    <a:solidFill>
                      <a:schemeClr val="accent1">
                        <a:alpha val="0"/>
                      </a:schemeClr>
                    </a:solidFill>
                  </a:ln>
                  <a:solidFill>
                    <a:schemeClr val="tx1"/>
                  </a:solidFill>
                  <a:latin typeface="+mn-ea"/>
                </a:rPr>
                <a:t>, </a:t>
              </a:r>
              <a:r>
                <a:rPr lang="ko-KR" altLang="en-US" sz="1300" b="1" dirty="0" smtClean="0">
                  <a:ln>
                    <a:solidFill>
                      <a:schemeClr val="accent1">
                        <a:alpha val="0"/>
                      </a:schemeClr>
                    </a:solidFill>
                  </a:ln>
                  <a:solidFill>
                    <a:schemeClr val="tx1"/>
                  </a:solidFill>
                  <a:latin typeface="+mn-ea"/>
                </a:rPr>
                <a:t>인재양</a:t>
              </a:r>
              <a:r>
                <a:rPr lang="ko-KR" altLang="en-US" sz="1300" b="1" dirty="0">
                  <a:ln>
                    <a:solidFill>
                      <a:schemeClr val="accent1">
                        <a:alpha val="0"/>
                      </a:schemeClr>
                    </a:solidFill>
                  </a:ln>
                  <a:solidFill>
                    <a:schemeClr val="tx1"/>
                  </a:solidFill>
                  <a:latin typeface="+mn-ea"/>
                </a:rPr>
                <a:t>성</a:t>
              </a:r>
              <a:r>
                <a:rPr lang="en-US" altLang="ko-KR" sz="1300" b="1" dirty="0" smtClean="0">
                  <a:ln>
                    <a:solidFill>
                      <a:schemeClr val="accent1">
                        <a:alpha val="0"/>
                      </a:schemeClr>
                    </a:solidFill>
                  </a:ln>
                  <a:solidFill>
                    <a:schemeClr val="tx1"/>
                  </a:solidFill>
                  <a:latin typeface="+mn-ea"/>
                </a:rPr>
                <a:t>, </a:t>
              </a:r>
              <a:r>
                <a:rPr lang="ko-KR" altLang="en-US" sz="1300" b="1" dirty="0" smtClean="0">
                  <a:ln>
                    <a:solidFill>
                      <a:schemeClr val="accent1">
                        <a:alpha val="0"/>
                      </a:schemeClr>
                    </a:solidFill>
                  </a:ln>
                  <a:solidFill>
                    <a:schemeClr val="tx1"/>
                  </a:solidFill>
                  <a:latin typeface="+mn-ea"/>
                </a:rPr>
                <a:t>컨설팅</a:t>
              </a:r>
              <a:r>
                <a:rPr lang="en-US" altLang="ko-KR" sz="1300" b="1" dirty="0" smtClean="0">
                  <a:ln>
                    <a:solidFill>
                      <a:schemeClr val="accent1">
                        <a:alpha val="0"/>
                      </a:schemeClr>
                    </a:solidFill>
                  </a:ln>
                  <a:solidFill>
                    <a:schemeClr val="tx1"/>
                  </a:solidFill>
                  <a:latin typeface="+mn-ea"/>
                </a:rPr>
                <a:t>, </a:t>
              </a:r>
              <a:r>
                <a:rPr lang="ko-KR" altLang="en-US" sz="1300" b="1" dirty="0" smtClean="0">
                  <a:ln>
                    <a:solidFill>
                      <a:schemeClr val="accent1">
                        <a:alpha val="0"/>
                      </a:schemeClr>
                    </a:solidFill>
                  </a:ln>
                  <a:solidFill>
                    <a:schemeClr val="tx1"/>
                  </a:solidFill>
                  <a:latin typeface="+mn-ea"/>
                </a:rPr>
                <a:t>의료경영</a:t>
              </a:r>
              <a:endParaRPr lang="ko-KR" altLang="en-US" sz="1300" b="1" dirty="0">
                <a:ln>
                  <a:solidFill>
                    <a:schemeClr val="accent1">
                      <a:alpha val="0"/>
                    </a:schemeClr>
                  </a:solidFill>
                </a:ln>
                <a:solidFill>
                  <a:schemeClr val="tx1"/>
                </a:solidFill>
                <a:latin typeface="+mn-ea"/>
              </a:endParaRPr>
            </a:p>
          </p:txBody>
        </p:sp>
        <p:sp>
          <p:nvSpPr>
            <p:cNvPr id="6" name="직사각형 5"/>
            <p:cNvSpPr/>
            <p:nvPr/>
          </p:nvSpPr>
          <p:spPr>
            <a:xfrm>
              <a:off x="2781291" y="3522103"/>
              <a:ext cx="6033797" cy="147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ko-KR" altLang="en-US" sz="1300" b="1" dirty="0" smtClean="0">
                  <a:ln>
                    <a:solidFill>
                      <a:schemeClr val="accent1">
                        <a:alpha val="0"/>
                      </a:schemeClr>
                    </a:solidFill>
                  </a:ln>
                  <a:solidFill>
                    <a:schemeClr val="tx1"/>
                  </a:solidFill>
                  <a:latin typeface="+mn-ea"/>
                </a:rPr>
                <a:t>경기도 남양주시 </a:t>
              </a:r>
              <a:r>
                <a:rPr lang="ko-KR" altLang="en-US" sz="1300" b="1" dirty="0" err="1" smtClean="0">
                  <a:ln>
                    <a:solidFill>
                      <a:schemeClr val="accent1">
                        <a:alpha val="0"/>
                      </a:schemeClr>
                    </a:solidFill>
                  </a:ln>
                  <a:solidFill>
                    <a:schemeClr val="tx1"/>
                  </a:solidFill>
                  <a:latin typeface="+mn-ea"/>
                </a:rPr>
                <a:t>진접읍</a:t>
              </a:r>
              <a:r>
                <a:rPr lang="ko-KR" altLang="en-US" sz="1300" b="1" dirty="0" smtClean="0">
                  <a:ln>
                    <a:solidFill>
                      <a:schemeClr val="accent1">
                        <a:alpha val="0"/>
                      </a:schemeClr>
                    </a:solidFill>
                  </a:ln>
                  <a:solidFill>
                    <a:schemeClr val="tx1"/>
                  </a:solidFill>
                  <a:latin typeface="+mn-ea"/>
                </a:rPr>
                <a:t> </a:t>
              </a:r>
              <a:r>
                <a:rPr lang="ko-KR" altLang="en-US" sz="1300" b="1" dirty="0" err="1" smtClean="0">
                  <a:ln>
                    <a:solidFill>
                      <a:schemeClr val="accent1">
                        <a:alpha val="0"/>
                      </a:schemeClr>
                    </a:solidFill>
                  </a:ln>
                  <a:solidFill>
                    <a:schemeClr val="tx1"/>
                  </a:solidFill>
                  <a:latin typeface="+mn-ea"/>
                </a:rPr>
                <a:t>봉현로</a:t>
              </a:r>
              <a:r>
                <a:rPr lang="ko-KR" altLang="en-US" sz="1300" b="1" dirty="0" smtClean="0">
                  <a:ln>
                    <a:solidFill>
                      <a:schemeClr val="accent1">
                        <a:alpha val="0"/>
                      </a:schemeClr>
                    </a:solidFill>
                  </a:ln>
                  <a:solidFill>
                    <a:schemeClr val="tx1"/>
                  </a:solidFill>
                  <a:latin typeface="+mn-ea"/>
                </a:rPr>
                <a:t> </a:t>
              </a:r>
              <a:r>
                <a:rPr lang="en-US" altLang="ko-KR" sz="1300" b="1" dirty="0" smtClean="0">
                  <a:ln>
                    <a:solidFill>
                      <a:schemeClr val="accent1">
                        <a:alpha val="0"/>
                      </a:schemeClr>
                    </a:solidFill>
                  </a:ln>
                  <a:solidFill>
                    <a:schemeClr val="tx1"/>
                  </a:solidFill>
                  <a:latin typeface="+mn-ea"/>
                </a:rPr>
                <a:t>51-33, 102</a:t>
              </a:r>
              <a:r>
                <a:rPr lang="ko-KR" altLang="en-US" sz="1300" b="1" dirty="0" smtClean="0">
                  <a:ln>
                    <a:solidFill>
                      <a:schemeClr val="accent1">
                        <a:alpha val="0"/>
                      </a:schemeClr>
                    </a:solidFill>
                  </a:ln>
                  <a:solidFill>
                    <a:schemeClr val="tx1"/>
                  </a:solidFill>
                  <a:latin typeface="+mn-ea"/>
                </a:rPr>
                <a:t>호</a:t>
              </a:r>
              <a:r>
                <a:rPr lang="en-US" altLang="ko-KR" sz="1300" b="1" dirty="0" smtClean="0">
                  <a:ln>
                    <a:solidFill>
                      <a:schemeClr val="accent1">
                        <a:alpha val="0"/>
                      </a:schemeClr>
                    </a:solidFill>
                  </a:ln>
                  <a:solidFill>
                    <a:schemeClr val="tx1"/>
                  </a:solidFill>
                  <a:latin typeface="+mn-ea"/>
                </a:rPr>
                <a:t>(</a:t>
              </a:r>
              <a:r>
                <a:rPr lang="ko-KR" altLang="en-US" sz="1300" b="1" dirty="0" smtClean="0">
                  <a:ln>
                    <a:solidFill>
                      <a:schemeClr val="accent1">
                        <a:alpha val="0"/>
                      </a:schemeClr>
                    </a:solidFill>
                  </a:ln>
                  <a:solidFill>
                    <a:schemeClr val="tx1"/>
                  </a:solidFill>
                  <a:latin typeface="+mn-ea"/>
                </a:rPr>
                <a:t>동그라미빌딩</a:t>
              </a:r>
              <a:r>
                <a:rPr lang="en-US" altLang="ko-KR" sz="1300" b="1" dirty="0" smtClean="0">
                  <a:ln>
                    <a:solidFill>
                      <a:schemeClr val="accent1">
                        <a:alpha val="0"/>
                      </a:schemeClr>
                    </a:solidFill>
                  </a:ln>
                  <a:solidFill>
                    <a:schemeClr val="tx1"/>
                  </a:solidFill>
                  <a:latin typeface="+mn-ea"/>
                </a:rPr>
                <a:t>)</a:t>
              </a:r>
              <a:endParaRPr lang="en-US" altLang="ko-KR" sz="1300" b="1" dirty="0">
                <a:ln>
                  <a:solidFill>
                    <a:schemeClr val="accent1">
                      <a:alpha val="0"/>
                    </a:schemeClr>
                  </a:solidFill>
                </a:ln>
                <a:solidFill>
                  <a:schemeClr val="tx1"/>
                </a:solidFill>
                <a:latin typeface="+mn-ea"/>
              </a:endParaRPr>
            </a:p>
          </p:txBody>
        </p:sp>
        <p:sp>
          <p:nvSpPr>
            <p:cNvPr id="7" name="직사각형 6"/>
            <p:cNvSpPr/>
            <p:nvPr/>
          </p:nvSpPr>
          <p:spPr>
            <a:xfrm>
              <a:off x="3676745" y="3883294"/>
              <a:ext cx="1591096" cy="147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1300" b="1" dirty="0" smtClean="0">
                  <a:ln>
                    <a:solidFill>
                      <a:schemeClr val="accent1">
                        <a:alpha val="0"/>
                      </a:schemeClr>
                    </a:solidFill>
                  </a:ln>
                  <a:solidFill>
                    <a:schemeClr val="tx1"/>
                  </a:solidFill>
                  <a:latin typeface="+mn-ea"/>
                </a:rPr>
                <a:t>010-4741-7705</a:t>
              </a:r>
              <a:endParaRPr lang="en-US" altLang="ko-KR" sz="1300" b="1" dirty="0">
                <a:ln>
                  <a:solidFill>
                    <a:schemeClr val="accent1">
                      <a:alpha val="0"/>
                    </a:schemeClr>
                  </a:solidFill>
                </a:ln>
                <a:solidFill>
                  <a:schemeClr val="tx1"/>
                </a:solidFill>
                <a:latin typeface="+mn-ea"/>
              </a:endParaRPr>
            </a:p>
          </p:txBody>
        </p:sp>
        <p:sp>
          <p:nvSpPr>
            <p:cNvPr id="8" name="직사각형 7"/>
            <p:cNvSpPr/>
            <p:nvPr/>
          </p:nvSpPr>
          <p:spPr>
            <a:xfrm>
              <a:off x="6954512" y="2760103"/>
              <a:ext cx="39273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ko-KR" altLang="en-US" sz="1300" b="1" dirty="0" smtClean="0">
                  <a:ln>
                    <a:solidFill>
                      <a:schemeClr val="accent1">
                        <a:alpha val="0"/>
                      </a:schemeClr>
                    </a:solidFill>
                  </a:ln>
                  <a:solidFill>
                    <a:schemeClr val="tx1"/>
                  </a:solidFill>
                  <a:latin typeface="+mn-ea"/>
                </a:rPr>
                <a:t>유 진</a:t>
              </a:r>
              <a:endParaRPr lang="ko-KR" altLang="en-US" sz="1300" b="1" dirty="0">
                <a:ln>
                  <a:solidFill>
                    <a:schemeClr val="accent1">
                      <a:alpha val="0"/>
                    </a:schemeClr>
                  </a:solidFill>
                </a:ln>
                <a:solidFill>
                  <a:schemeClr val="tx1"/>
                </a:solidFill>
                <a:latin typeface="+mn-ea"/>
              </a:endParaRPr>
            </a:p>
          </p:txBody>
        </p:sp>
        <p:sp>
          <p:nvSpPr>
            <p:cNvPr id="9" name="직사각형 8"/>
            <p:cNvSpPr/>
            <p:nvPr/>
          </p:nvSpPr>
          <p:spPr>
            <a:xfrm>
              <a:off x="2781291" y="4284103"/>
              <a:ext cx="932948"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1300" b="1" dirty="0" smtClean="0">
                  <a:ln>
                    <a:solidFill>
                      <a:schemeClr val="accent1">
                        <a:alpha val="0"/>
                      </a:schemeClr>
                    </a:solidFill>
                  </a:ln>
                  <a:solidFill>
                    <a:schemeClr val="tx1"/>
                  </a:solidFill>
                  <a:latin typeface="+mn-ea"/>
                </a:rPr>
                <a:t>2017</a:t>
              </a:r>
              <a:r>
                <a:rPr lang="ko-KR" altLang="en-US" sz="1300" b="1" dirty="0" smtClean="0">
                  <a:ln>
                    <a:solidFill>
                      <a:schemeClr val="accent1">
                        <a:alpha val="0"/>
                      </a:schemeClr>
                    </a:solidFill>
                  </a:ln>
                  <a:solidFill>
                    <a:schemeClr val="tx1"/>
                  </a:solidFill>
                  <a:latin typeface="+mn-ea"/>
                </a:rPr>
                <a:t>년 </a:t>
              </a:r>
              <a:r>
                <a:rPr lang="en-US" altLang="ko-KR" sz="1300" b="1" dirty="0">
                  <a:ln>
                    <a:solidFill>
                      <a:schemeClr val="accent1">
                        <a:alpha val="0"/>
                      </a:schemeClr>
                    </a:solidFill>
                  </a:ln>
                  <a:solidFill>
                    <a:schemeClr val="tx1"/>
                  </a:solidFill>
                  <a:latin typeface="+mn-ea"/>
                </a:rPr>
                <a:t>9</a:t>
              </a:r>
              <a:r>
                <a:rPr lang="ko-KR" altLang="en-US" sz="1300" b="1" dirty="0" smtClean="0">
                  <a:ln>
                    <a:solidFill>
                      <a:schemeClr val="accent1">
                        <a:alpha val="0"/>
                      </a:schemeClr>
                    </a:solidFill>
                  </a:ln>
                  <a:solidFill>
                    <a:schemeClr val="tx1"/>
                  </a:solidFill>
                  <a:latin typeface="+mn-ea"/>
                </a:rPr>
                <a:t>월 </a:t>
              </a:r>
              <a:endParaRPr lang="ko-KR" altLang="en-US" sz="1300" b="1" dirty="0">
                <a:ln>
                  <a:solidFill>
                    <a:schemeClr val="accent1">
                      <a:alpha val="0"/>
                    </a:schemeClr>
                  </a:solidFill>
                </a:ln>
                <a:solidFill>
                  <a:schemeClr val="tx1"/>
                </a:solidFill>
                <a:latin typeface="+mn-ea"/>
              </a:endParaRPr>
            </a:p>
          </p:txBody>
        </p:sp>
        <p:sp>
          <p:nvSpPr>
            <p:cNvPr id="10" name="직사각형 9"/>
            <p:cNvSpPr/>
            <p:nvPr/>
          </p:nvSpPr>
          <p:spPr>
            <a:xfrm>
              <a:off x="2781291" y="4691335"/>
              <a:ext cx="3862569" cy="1475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1300" b="1" dirty="0" smtClean="0">
                  <a:ln>
                    <a:solidFill>
                      <a:schemeClr val="accent1">
                        <a:alpha val="0"/>
                      </a:schemeClr>
                    </a:solidFill>
                  </a:ln>
                  <a:solidFill>
                    <a:schemeClr val="tx1"/>
                  </a:solidFill>
                  <a:latin typeface="+mn-ea"/>
                </a:rPr>
                <a:t>2017</a:t>
              </a:r>
              <a:r>
                <a:rPr lang="ko-KR" altLang="en-US" sz="1300" b="1" dirty="0" smtClean="0">
                  <a:ln>
                    <a:solidFill>
                      <a:schemeClr val="accent1">
                        <a:alpha val="0"/>
                      </a:schemeClr>
                    </a:solidFill>
                  </a:ln>
                  <a:solidFill>
                    <a:schemeClr val="tx1"/>
                  </a:solidFill>
                  <a:latin typeface="+mn-ea"/>
                </a:rPr>
                <a:t>년 </a:t>
              </a:r>
              <a:r>
                <a:rPr lang="en-US" altLang="ko-KR" sz="1300" b="1" dirty="0" smtClean="0">
                  <a:ln>
                    <a:solidFill>
                      <a:schemeClr val="accent1">
                        <a:alpha val="0"/>
                      </a:schemeClr>
                    </a:solidFill>
                  </a:ln>
                  <a:solidFill>
                    <a:schemeClr val="tx1"/>
                  </a:solidFill>
                  <a:latin typeface="+mn-ea"/>
                </a:rPr>
                <a:t>9</a:t>
              </a:r>
              <a:r>
                <a:rPr lang="ko-KR" altLang="en-US" sz="1300" b="1" dirty="0" smtClean="0">
                  <a:ln>
                    <a:solidFill>
                      <a:schemeClr val="accent1">
                        <a:alpha val="0"/>
                      </a:schemeClr>
                    </a:solidFill>
                  </a:ln>
                  <a:solidFill>
                    <a:schemeClr val="tx1"/>
                  </a:solidFill>
                  <a:latin typeface="+mn-ea"/>
                </a:rPr>
                <a:t>월 </a:t>
              </a:r>
              <a:r>
                <a:rPr lang="ko-KR" altLang="en-US" sz="1300" b="1" dirty="0">
                  <a:ln>
                    <a:solidFill>
                      <a:schemeClr val="accent1">
                        <a:alpha val="0"/>
                      </a:schemeClr>
                    </a:solidFill>
                  </a:ln>
                  <a:solidFill>
                    <a:schemeClr val="tx1"/>
                  </a:solidFill>
                  <a:latin typeface="+mn-ea"/>
                </a:rPr>
                <a:t>～ </a:t>
              </a:r>
              <a:r>
                <a:rPr lang="en-US" altLang="ko-KR" sz="1300" b="1" dirty="0" smtClean="0">
                  <a:ln>
                    <a:solidFill>
                      <a:schemeClr val="accent1">
                        <a:alpha val="0"/>
                      </a:schemeClr>
                    </a:solidFill>
                  </a:ln>
                  <a:solidFill>
                    <a:schemeClr val="tx1"/>
                  </a:solidFill>
                  <a:latin typeface="+mn-ea"/>
                </a:rPr>
                <a:t>2020</a:t>
              </a:r>
              <a:r>
                <a:rPr lang="ko-KR" altLang="en-US" sz="1300" b="1" dirty="0" smtClean="0">
                  <a:ln>
                    <a:solidFill>
                      <a:schemeClr val="accent1">
                        <a:alpha val="0"/>
                      </a:schemeClr>
                    </a:solidFill>
                  </a:ln>
                  <a:solidFill>
                    <a:schemeClr val="tx1"/>
                  </a:solidFill>
                  <a:latin typeface="+mn-ea"/>
                </a:rPr>
                <a:t>년 </a:t>
              </a:r>
              <a:r>
                <a:rPr lang="en-US" altLang="ko-KR" sz="1300" b="1" dirty="0" smtClean="0">
                  <a:ln>
                    <a:solidFill>
                      <a:schemeClr val="accent1">
                        <a:alpha val="0"/>
                      </a:schemeClr>
                    </a:solidFill>
                  </a:ln>
                  <a:solidFill>
                    <a:schemeClr val="tx1"/>
                  </a:solidFill>
                  <a:latin typeface="+mn-ea"/>
                </a:rPr>
                <a:t>1</a:t>
              </a:r>
              <a:r>
                <a:rPr lang="ko-KR" altLang="en-US" sz="1300" b="1" dirty="0" smtClean="0">
                  <a:ln>
                    <a:solidFill>
                      <a:schemeClr val="accent1">
                        <a:alpha val="0"/>
                      </a:schemeClr>
                    </a:solidFill>
                  </a:ln>
                  <a:solidFill>
                    <a:schemeClr val="tx1"/>
                  </a:solidFill>
                  <a:latin typeface="+mn-ea"/>
                </a:rPr>
                <a:t>월</a:t>
              </a:r>
              <a:r>
                <a:rPr lang="en-US" altLang="ko-KR" sz="1300" b="1" dirty="0" smtClean="0">
                  <a:ln>
                    <a:solidFill>
                      <a:schemeClr val="accent1">
                        <a:alpha val="0"/>
                      </a:schemeClr>
                    </a:solidFill>
                  </a:ln>
                  <a:solidFill>
                    <a:schemeClr val="tx1"/>
                  </a:solidFill>
                  <a:latin typeface="+mn-ea"/>
                </a:rPr>
                <a:t>(</a:t>
              </a:r>
              <a:r>
                <a:rPr lang="en-US" altLang="ko-KR" sz="1300" b="1" dirty="0">
                  <a:ln>
                    <a:solidFill>
                      <a:schemeClr val="accent1">
                        <a:alpha val="0"/>
                      </a:schemeClr>
                    </a:solidFill>
                  </a:ln>
                  <a:solidFill>
                    <a:schemeClr val="tx1"/>
                  </a:solidFill>
                  <a:latin typeface="+mn-ea"/>
                </a:rPr>
                <a:t>2</a:t>
              </a:r>
              <a:r>
                <a:rPr lang="ko-KR" altLang="en-US" sz="1300" b="1" dirty="0" smtClean="0">
                  <a:ln>
                    <a:solidFill>
                      <a:schemeClr val="accent1">
                        <a:alpha val="0"/>
                      </a:schemeClr>
                    </a:solidFill>
                  </a:ln>
                  <a:solidFill>
                    <a:schemeClr val="tx1"/>
                  </a:solidFill>
                  <a:latin typeface="+mn-ea"/>
                </a:rPr>
                <a:t>년 </a:t>
              </a:r>
              <a:r>
                <a:rPr lang="en-US" altLang="ko-KR" sz="1300" b="1" dirty="0">
                  <a:ln>
                    <a:solidFill>
                      <a:schemeClr val="accent1">
                        <a:alpha val="0"/>
                      </a:schemeClr>
                    </a:solidFill>
                  </a:ln>
                  <a:solidFill>
                    <a:schemeClr val="tx1"/>
                  </a:solidFill>
                  <a:latin typeface="+mn-ea"/>
                </a:rPr>
                <a:t>4</a:t>
              </a:r>
              <a:r>
                <a:rPr lang="ko-KR" altLang="en-US" sz="1300" b="1" dirty="0" smtClean="0">
                  <a:ln>
                    <a:solidFill>
                      <a:schemeClr val="accent1">
                        <a:alpha val="0"/>
                      </a:schemeClr>
                    </a:solidFill>
                  </a:ln>
                  <a:solidFill>
                    <a:schemeClr val="tx1"/>
                  </a:solidFill>
                  <a:latin typeface="+mn-ea"/>
                </a:rPr>
                <a:t>개월</a:t>
              </a:r>
              <a:r>
                <a:rPr lang="en-US" altLang="ko-KR" sz="1300" b="1" dirty="0" smtClean="0">
                  <a:ln>
                    <a:solidFill>
                      <a:schemeClr val="accent1">
                        <a:alpha val="0"/>
                      </a:schemeClr>
                    </a:solidFill>
                  </a:ln>
                  <a:solidFill>
                    <a:schemeClr val="tx1"/>
                  </a:solidFill>
                  <a:latin typeface="+mn-ea"/>
                </a:rPr>
                <a:t>)</a:t>
              </a:r>
              <a:endParaRPr lang="en-US" altLang="ko-KR" sz="1300" b="1" dirty="0">
                <a:ln>
                  <a:solidFill>
                    <a:schemeClr val="accent1">
                      <a:alpha val="0"/>
                    </a:schemeClr>
                  </a:solidFill>
                </a:ln>
                <a:solidFill>
                  <a:schemeClr val="tx1"/>
                </a:solidFill>
                <a:latin typeface="+mn-ea"/>
              </a:endParaRPr>
            </a:p>
          </p:txBody>
        </p:sp>
        <p:grpSp>
          <p:nvGrpSpPr>
            <p:cNvPr id="11" name="그룹 10"/>
            <p:cNvGrpSpPr/>
            <p:nvPr/>
          </p:nvGrpSpPr>
          <p:grpSpPr>
            <a:xfrm>
              <a:off x="982084" y="2650932"/>
              <a:ext cx="8283049" cy="2283917"/>
              <a:chOff x="982084" y="2650932"/>
              <a:chExt cx="8283049" cy="2283917"/>
            </a:xfrm>
          </p:grpSpPr>
          <p:sp>
            <p:nvSpPr>
              <p:cNvPr id="14" name="직사각형 13"/>
              <p:cNvSpPr/>
              <p:nvPr/>
            </p:nvSpPr>
            <p:spPr>
              <a:xfrm>
                <a:off x="982084" y="2701237"/>
                <a:ext cx="164374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300" b="1" dirty="0">
                    <a:ln>
                      <a:solidFill>
                        <a:schemeClr val="accent1">
                          <a:alpha val="0"/>
                        </a:schemeClr>
                      </a:solidFill>
                    </a:ln>
                    <a:latin typeface="+mn-ea"/>
                  </a:rPr>
                  <a:t>회     사     명</a:t>
                </a:r>
              </a:p>
            </p:txBody>
          </p:sp>
          <p:sp>
            <p:nvSpPr>
              <p:cNvPr id="15" name="직사각형 14"/>
              <p:cNvSpPr/>
              <p:nvPr/>
            </p:nvSpPr>
            <p:spPr>
              <a:xfrm>
                <a:off x="982084" y="3082237"/>
                <a:ext cx="164374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300" b="1" dirty="0">
                    <a:ln>
                      <a:solidFill>
                        <a:schemeClr val="accent1">
                          <a:alpha val="0"/>
                        </a:schemeClr>
                      </a:solidFill>
                    </a:ln>
                    <a:latin typeface="+mn-ea"/>
                  </a:rPr>
                  <a:t>사  업   분  야</a:t>
                </a:r>
              </a:p>
            </p:txBody>
          </p:sp>
          <p:sp>
            <p:nvSpPr>
              <p:cNvPr id="16" name="직사각형 15"/>
              <p:cNvSpPr/>
              <p:nvPr/>
            </p:nvSpPr>
            <p:spPr>
              <a:xfrm>
                <a:off x="982084" y="3463237"/>
                <a:ext cx="164374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300" b="1" dirty="0">
                    <a:ln>
                      <a:solidFill>
                        <a:schemeClr val="accent1">
                          <a:alpha val="0"/>
                        </a:schemeClr>
                      </a:solidFill>
                    </a:ln>
                    <a:latin typeface="+mn-ea"/>
                  </a:rPr>
                  <a:t>주              소</a:t>
                </a:r>
              </a:p>
            </p:txBody>
          </p:sp>
          <p:sp>
            <p:nvSpPr>
              <p:cNvPr id="17" name="직사각형 16"/>
              <p:cNvSpPr/>
              <p:nvPr/>
            </p:nvSpPr>
            <p:spPr>
              <a:xfrm>
                <a:off x="982084" y="3844237"/>
                <a:ext cx="164374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300" b="1" dirty="0">
                    <a:ln>
                      <a:solidFill>
                        <a:schemeClr val="accent1">
                          <a:alpha val="0"/>
                        </a:schemeClr>
                      </a:solidFill>
                    </a:ln>
                    <a:latin typeface="+mn-ea"/>
                  </a:rPr>
                  <a:t>연     </a:t>
                </a:r>
                <a:r>
                  <a:rPr lang="ko-KR" altLang="en-US" sz="1300" b="1" dirty="0" err="1">
                    <a:ln>
                      <a:solidFill>
                        <a:schemeClr val="accent1">
                          <a:alpha val="0"/>
                        </a:schemeClr>
                      </a:solidFill>
                    </a:ln>
                    <a:latin typeface="+mn-ea"/>
                  </a:rPr>
                  <a:t>락</a:t>
                </a:r>
                <a:r>
                  <a:rPr lang="ko-KR" altLang="en-US" sz="1300" b="1" dirty="0">
                    <a:ln>
                      <a:solidFill>
                        <a:schemeClr val="accent1">
                          <a:alpha val="0"/>
                        </a:schemeClr>
                      </a:solidFill>
                    </a:ln>
                    <a:latin typeface="+mn-ea"/>
                  </a:rPr>
                  <a:t>     처</a:t>
                </a:r>
              </a:p>
            </p:txBody>
          </p:sp>
          <p:sp>
            <p:nvSpPr>
              <p:cNvPr id="18" name="직사각형 17"/>
              <p:cNvSpPr/>
              <p:nvPr/>
            </p:nvSpPr>
            <p:spPr>
              <a:xfrm>
                <a:off x="982084" y="4225237"/>
                <a:ext cx="164374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300" b="1" dirty="0" err="1" smtClean="0">
                    <a:ln>
                      <a:solidFill>
                        <a:schemeClr val="accent1">
                          <a:alpha val="0"/>
                        </a:schemeClr>
                      </a:solidFill>
                    </a:ln>
                    <a:latin typeface="+mn-ea"/>
                  </a:rPr>
                  <a:t>회사설립년도</a:t>
                </a:r>
                <a:endParaRPr lang="ko-KR" altLang="en-US" sz="1300" b="1" dirty="0">
                  <a:ln>
                    <a:solidFill>
                      <a:schemeClr val="accent1">
                        <a:alpha val="0"/>
                      </a:schemeClr>
                    </a:solidFill>
                  </a:ln>
                  <a:latin typeface="+mn-ea"/>
                </a:endParaRPr>
              </a:p>
            </p:txBody>
          </p:sp>
          <p:sp>
            <p:nvSpPr>
              <p:cNvPr id="19" name="직사각형 18"/>
              <p:cNvSpPr/>
              <p:nvPr/>
            </p:nvSpPr>
            <p:spPr>
              <a:xfrm>
                <a:off x="982084" y="4606237"/>
                <a:ext cx="164922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200" b="1" dirty="0">
                    <a:ln>
                      <a:solidFill>
                        <a:schemeClr val="accent1">
                          <a:alpha val="0"/>
                        </a:schemeClr>
                      </a:solidFill>
                    </a:ln>
                    <a:latin typeface="+mn-ea"/>
                  </a:rPr>
                  <a:t> </a:t>
                </a:r>
                <a:r>
                  <a:rPr lang="ko-KR" altLang="en-US" sz="1200" b="1" dirty="0" smtClean="0">
                    <a:ln>
                      <a:solidFill>
                        <a:schemeClr val="accent1">
                          <a:alpha val="0"/>
                        </a:schemeClr>
                      </a:solidFill>
                    </a:ln>
                    <a:latin typeface="+mn-ea"/>
                  </a:rPr>
                  <a:t>사업기간</a:t>
                </a:r>
                <a:endParaRPr lang="ko-KR" altLang="en-US" sz="1200" b="1" dirty="0">
                  <a:ln>
                    <a:solidFill>
                      <a:schemeClr val="accent1">
                        <a:alpha val="0"/>
                      </a:schemeClr>
                    </a:solidFill>
                  </a:ln>
                  <a:latin typeface="+mn-ea"/>
                </a:endParaRPr>
              </a:p>
            </p:txBody>
          </p:sp>
          <p:sp>
            <p:nvSpPr>
              <p:cNvPr id="20" name="직사각형 19"/>
              <p:cNvSpPr/>
              <p:nvPr/>
            </p:nvSpPr>
            <p:spPr>
              <a:xfrm>
                <a:off x="5397907" y="2650932"/>
                <a:ext cx="1425646"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300" b="1" dirty="0">
                    <a:ln>
                      <a:solidFill>
                        <a:schemeClr val="accent1">
                          <a:alpha val="0"/>
                        </a:schemeClr>
                      </a:solidFill>
                    </a:ln>
                    <a:latin typeface="+mn-ea"/>
                  </a:rPr>
                  <a:t> </a:t>
                </a:r>
                <a:r>
                  <a:rPr lang="ko-KR" altLang="en-US" sz="1300" b="1" dirty="0" smtClean="0">
                    <a:ln>
                      <a:solidFill>
                        <a:schemeClr val="accent1">
                          <a:alpha val="0"/>
                        </a:schemeClr>
                      </a:solidFill>
                    </a:ln>
                    <a:latin typeface="+mn-ea"/>
                  </a:rPr>
                  <a:t> </a:t>
                </a:r>
                <a:r>
                  <a:rPr lang="ko-KR" altLang="en-US" sz="1300" b="1" dirty="0">
                    <a:ln>
                      <a:solidFill>
                        <a:schemeClr val="accent1">
                          <a:alpha val="0"/>
                        </a:schemeClr>
                      </a:solidFill>
                    </a:ln>
                    <a:latin typeface="+mn-ea"/>
                  </a:rPr>
                  <a:t>대 표 자</a:t>
                </a:r>
              </a:p>
            </p:txBody>
          </p:sp>
          <p:grpSp>
            <p:nvGrpSpPr>
              <p:cNvPr id="21" name="그룹 20"/>
              <p:cNvGrpSpPr/>
              <p:nvPr/>
            </p:nvGrpSpPr>
            <p:grpSpPr>
              <a:xfrm>
                <a:off x="2617122" y="2979544"/>
                <a:ext cx="6648011" cy="1910281"/>
                <a:chOff x="1837854" y="1909943"/>
                <a:chExt cx="7079810" cy="1910281"/>
              </a:xfrm>
            </p:grpSpPr>
            <p:cxnSp>
              <p:nvCxnSpPr>
                <p:cNvPr id="22" name="직선 연결선 21"/>
                <p:cNvCxnSpPr/>
                <p:nvPr/>
              </p:nvCxnSpPr>
              <p:spPr>
                <a:xfrm>
                  <a:off x="1837854" y="1909943"/>
                  <a:ext cx="7079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1837854" y="2291999"/>
                  <a:ext cx="7079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a:off x="1837854" y="2674055"/>
                  <a:ext cx="7079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1837854" y="3056111"/>
                  <a:ext cx="7079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1837854" y="3438167"/>
                  <a:ext cx="7079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1837854" y="3820224"/>
                  <a:ext cx="7079810"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2" name="모서리가 둥근 직사각형 11"/>
            <p:cNvSpPr/>
            <p:nvPr/>
          </p:nvSpPr>
          <p:spPr>
            <a:xfrm>
              <a:off x="2667326" y="3861892"/>
              <a:ext cx="900276" cy="258868"/>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ko-KR" altLang="en-US" sz="1100" b="1" kern="0" dirty="0">
                  <a:latin typeface="+mn-ea"/>
                </a:rPr>
                <a:t>전 화</a:t>
              </a:r>
            </a:p>
          </p:txBody>
        </p:sp>
        <p:sp>
          <p:nvSpPr>
            <p:cNvPr id="13" name="모서리가 둥근 직사각형 12"/>
            <p:cNvSpPr/>
            <p:nvPr/>
          </p:nvSpPr>
          <p:spPr>
            <a:xfrm>
              <a:off x="5577859" y="3851547"/>
              <a:ext cx="900277" cy="258868"/>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100" b="1" kern="0" dirty="0">
                  <a:latin typeface="+mn-ea"/>
                </a:rPr>
                <a:t>FAX</a:t>
              </a:r>
              <a:endParaRPr lang="ko-KR" altLang="en-US" sz="1100" b="1" kern="0" dirty="0">
                <a:latin typeface="+mn-ea"/>
              </a:endParaRPr>
            </a:p>
          </p:txBody>
        </p:sp>
      </p:grpSp>
      <p:grpSp>
        <p:nvGrpSpPr>
          <p:cNvPr id="28" name="그룹 27"/>
          <p:cNvGrpSpPr/>
          <p:nvPr/>
        </p:nvGrpSpPr>
        <p:grpSpPr>
          <a:xfrm>
            <a:off x="1628800" y="4366489"/>
            <a:ext cx="5229200" cy="3250886"/>
            <a:chOff x="2939312" y="5497107"/>
            <a:chExt cx="11094745" cy="3383999"/>
          </a:xfrm>
        </p:grpSpPr>
        <p:grpSp>
          <p:nvGrpSpPr>
            <p:cNvPr id="29" name="그룹 28"/>
            <p:cNvGrpSpPr/>
            <p:nvPr/>
          </p:nvGrpSpPr>
          <p:grpSpPr>
            <a:xfrm>
              <a:off x="2939312" y="5497107"/>
              <a:ext cx="11094745" cy="3383999"/>
              <a:chOff x="2745011" y="5012671"/>
              <a:chExt cx="7869772" cy="2537577"/>
            </a:xfrm>
          </p:grpSpPr>
          <p:grpSp>
            <p:nvGrpSpPr>
              <p:cNvPr id="31" name="그룹 30"/>
              <p:cNvGrpSpPr/>
              <p:nvPr/>
            </p:nvGrpSpPr>
            <p:grpSpPr>
              <a:xfrm>
                <a:off x="3797579" y="5012671"/>
                <a:ext cx="6817204" cy="2522537"/>
                <a:chOff x="3409575" y="3924326"/>
                <a:chExt cx="5981347" cy="2522537"/>
              </a:xfrm>
            </p:grpSpPr>
            <p:sp>
              <p:nvSpPr>
                <p:cNvPr id="45" name="직사각형 44"/>
                <p:cNvSpPr/>
                <p:nvPr/>
              </p:nvSpPr>
              <p:spPr>
                <a:xfrm>
                  <a:off x="3420841" y="3924326"/>
                  <a:ext cx="5894937" cy="156159"/>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안산국제비즈니스고등학교 보건간호학과 방과 후 전담 운영</a:t>
                  </a:r>
                  <a:endParaRPr lang="ko-KR" altLang="en-US" sz="1300" b="1" kern="0" dirty="0">
                    <a:latin typeface="+mn-ea"/>
                  </a:endParaRPr>
                </a:p>
              </p:txBody>
            </p:sp>
            <p:sp>
              <p:nvSpPr>
                <p:cNvPr id="46" name="직사각형 45"/>
                <p:cNvSpPr/>
                <p:nvPr/>
              </p:nvSpPr>
              <p:spPr>
                <a:xfrm>
                  <a:off x="3420841" y="4374358"/>
                  <a:ext cx="4838716" cy="156159"/>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대한치과의사협회 </a:t>
                  </a:r>
                  <a:r>
                    <a:rPr lang="en-US" altLang="ko-KR" sz="1300" b="1" kern="0" dirty="0" smtClean="0">
                      <a:latin typeface="+mn-ea"/>
                    </a:rPr>
                    <a:t>‘</a:t>
                  </a:r>
                  <a:r>
                    <a:rPr lang="ko-KR" altLang="en-US" sz="1300" b="1" kern="0" dirty="0" err="1" smtClean="0">
                      <a:latin typeface="+mn-ea"/>
                    </a:rPr>
                    <a:t>자일리톨</a:t>
                  </a:r>
                  <a:r>
                    <a:rPr lang="ko-KR" altLang="en-US" sz="1300" b="1" kern="0" dirty="0" smtClean="0">
                      <a:latin typeface="+mn-ea"/>
                    </a:rPr>
                    <a:t> 버스 의료봉사</a:t>
                  </a:r>
                  <a:r>
                    <a:rPr lang="en-US" altLang="ko-KR" sz="1300" b="1" kern="0" dirty="0" smtClean="0">
                      <a:latin typeface="+mn-ea"/>
                    </a:rPr>
                    <a:t>’</a:t>
                  </a:r>
                  <a:r>
                    <a:rPr lang="ko-KR" altLang="en-US" sz="1300" b="1" kern="0" dirty="0" smtClean="0">
                      <a:latin typeface="+mn-ea"/>
                    </a:rPr>
                    <a:t> 지원</a:t>
                  </a:r>
                  <a:endParaRPr lang="en-US" altLang="ko-KR" sz="1300" b="1" kern="0" dirty="0">
                    <a:latin typeface="+mn-ea"/>
                  </a:endParaRPr>
                </a:p>
              </p:txBody>
            </p:sp>
            <p:sp>
              <p:nvSpPr>
                <p:cNvPr id="47" name="직사각형 46"/>
                <p:cNvSpPr/>
                <p:nvPr/>
              </p:nvSpPr>
              <p:spPr>
                <a:xfrm>
                  <a:off x="3420842" y="4806253"/>
                  <a:ext cx="3096694" cy="156159"/>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국제관광협회 보건 </a:t>
                  </a:r>
                  <a:r>
                    <a:rPr lang="ko-KR" altLang="en-US" sz="1300" b="1" kern="0" dirty="0" err="1" smtClean="0">
                      <a:latin typeface="+mn-ea"/>
                    </a:rPr>
                    <a:t>콘텐츠</a:t>
                  </a:r>
                  <a:r>
                    <a:rPr lang="ko-KR" altLang="en-US" sz="1300" b="1" kern="0" dirty="0" smtClean="0">
                      <a:latin typeface="+mn-ea"/>
                    </a:rPr>
                    <a:t> 지원</a:t>
                  </a:r>
                  <a:endParaRPr lang="en-US" altLang="ko-KR" sz="1300" b="1" kern="0" dirty="0">
                    <a:latin typeface="+mn-ea"/>
                  </a:endParaRPr>
                </a:p>
              </p:txBody>
            </p:sp>
            <p:sp>
              <p:nvSpPr>
                <p:cNvPr id="48" name="직사각형 47"/>
                <p:cNvSpPr/>
                <p:nvPr/>
              </p:nvSpPr>
              <p:spPr>
                <a:xfrm>
                  <a:off x="3420842" y="5006496"/>
                  <a:ext cx="5234535" cy="156159"/>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호남대학교 치과위생학과 역량강화 교육 지원 서비스</a:t>
                  </a:r>
                  <a:endParaRPr lang="en-US" altLang="ko-KR" sz="1300" b="1" kern="0" dirty="0">
                    <a:latin typeface="+mn-ea"/>
                  </a:endParaRPr>
                </a:p>
              </p:txBody>
            </p:sp>
            <p:sp>
              <p:nvSpPr>
                <p:cNvPr id="49" name="직사각형 48"/>
                <p:cNvSpPr/>
                <p:nvPr/>
              </p:nvSpPr>
              <p:spPr>
                <a:xfrm>
                  <a:off x="3420841" y="5228826"/>
                  <a:ext cx="3977230" cy="156159"/>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정화여자상업고등학교 </a:t>
                  </a:r>
                  <a:r>
                    <a:rPr lang="ko-KR" altLang="en-US" sz="1300" b="1" kern="0" dirty="0" err="1" smtClean="0">
                      <a:latin typeface="+mn-ea"/>
                    </a:rPr>
                    <a:t>특별반</a:t>
                  </a:r>
                  <a:r>
                    <a:rPr lang="ko-KR" altLang="en-US" sz="1300" b="1" kern="0" dirty="0" smtClean="0">
                      <a:latin typeface="+mn-ea"/>
                    </a:rPr>
                    <a:t> 전담 운영</a:t>
                  </a:r>
                  <a:endParaRPr lang="ko-KR" altLang="en-US" sz="1300" b="1" kern="0" dirty="0">
                    <a:latin typeface="+mn-ea"/>
                  </a:endParaRPr>
                </a:p>
              </p:txBody>
            </p:sp>
            <p:sp>
              <p:nvSpPr>
                <p:cNvPr id="50" name="직사각형 49"/>
                <p:cNvSpPr/>
                <p:nvPr/>
              </p:nvSpPr>
              <p:spPr>
                <a:xfrm>
                  <a:off x="3420841" y="5424499"/>
                  <a:ext cx="3309398" cy="200055"/>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말레이시아 </a:t>
                  </a:r>
                  <a:r>
                    <a:rPr lang="ko-KR" altLang="en-US" sz="1300" b="1" kern="0" dirty="0" err="1" smtClean="0">
                      <a:latin typeface="+mn-ea"/>
                    </a:rPr>
                    <a:t>킹슬리국제학교</a:t>
                  </a:r>
                  <a:r>
                    <a:rPr lang="ko-KR" altLang="en-US" sz="1300" b="1" kern="0" dirty="0" smtClean="0">
                      <a:latin typeface="+mn-ea"/>
                    </a:rPr>
                    <a:t> </a:t>
                  </a:r>
                  <a:r>
                    <a:rPr lang="en-US" altLang="ko-KR" sz="1300" b="1" kern="0" dirty="0" smtClean="0">
                      <a:latin typeface="+mn-ea"/>
                    </a:rPr>
                    <a:t>‘</a:t>
                  </a:r>
                  <a:r>
                    <a:rPr lang="ko-KR" altLang="en-US" sz="1300" b="1" kern="0" dirty="0" err="1" smtClean="0">
                      <a:latin typeface="+mn-ea"/>
                    </a:rPr>
                    <a:t>한국알리기</a:t>
                  </a:r>
                  <a:r>
                    <a:rPr lang="en-US" altLang="ko-KR" sz="1300" b="1" kern="0" dirty="0" smtClean="0">
                      <a:latin typeface="+mn-ea"/>
                    </a:rPr>
                    <a:t>’ </a:t>
                  </a:r>
                  <a:r>
                    <a:rPr lang="ko-KR" altLang="en-US" sz="1300" b="1" kern="0" dirty="0" smtClean="0">
                      <a:latin typeface="+mn-ea"/>
                    </a:rPr>
                    <a:t>교육봉사</a:t>
                  </a:r>
                  <a:endParaRPr lang="en-US" altLang="ko-KR" sz="1300" b="1" kern="0" dirty="0">
                    <a:latin typeface="+mn-ea"/>
                  </a:endParaRPr>
                </a:p>
              </p:txBody>
            </p:sp>
            <p:sp>
              <p:nvSpPr>
                <p:cNvPr id="51" name="직사각형 50"/>
                <p:cNvSpPr/>
                <p:nvPr/>
              </p:nvSpPr>
              <p:spPr>
                <a:xfrm>
                  <a:off x="3420841" y="5654798"/>
                  <a:ext cx="5970081" cy="372379"/>
                </a:xfrm>
                <a:prstGeom prst="rect">
                  <a:avLst/>
                </a:prstGeom>
              </p:spPr>
              <p:txBody>
                <a:bodyPr wrap="square" lIns="0" tIns="0" rIns="0" bIns="0" rtlCol="0" anchor="ctr">
                  <a:spAutoFit/>
                </a:bodyPr>
                <a:lstStyle/>
                <a:p>
                  <a:pPr latinLnBrk="0">
                    <a:spcAft>
                      <a:spcPts val="600"/>
                    </a:spcAft>
                  </a:pPr>
                  <a:r>
                    <a:rPr lang="ko-KR" altLang="en-US" sz="1300" b="1" kern="0" dirty="0" smtClean="0">
                      <a:latin typeface="+mn-ea"/>
                    </a:rPr>
                    <a:t>’인천재능대학교 서비스학과 </a:t>
                  </a:r>
                  <a:r>
                    <a:rPr lang="en-US" altLang="ko-KR" sz="1300" b="1" kern="0" dirty="0" smtClean="0">
                      <a:latin typeface="+mn-ea"/>
                    </a:rPr>
                    <a:t>‘</a:t>
                  </a:r>
                  <a:r>
                    <a:rPr lang="ko-KR" altLang="en-US" sz="1300" b="1" kern="0" dirty="0" smtClean="0">
                      <a:latin typeface="+mn-ea"/>
                    </a:rPr>
                    <a:t>서비스매니저</a:t>
                  </a:r>
                  <a:r>
                    <a:rPr lang="en-US" altLang="ko-KR" sz="1300" b="1" kern="0" dirty="0" smtClean="0">
                      <a:latin typeface="+mn-ea"/>
                    </a:rPr>
                    <a:t>’</a:t>
                  </a:r>
                  <a:r>
                    <a:rPr lang="ko-KR" altLang="en-US" sz="1300" b="1" kern="0" dirty="0" smtClean="0">
                      <a:latin typeface="+mn-ea"/>
                    </a:rPr>
                    <a:t>자격증 캠프</a:t>
                  </a:r>
                  <a:endParaRPr lang="en-US" altLang="ko-KR" sz="1300" b="1" kern="0" dirty="0" smtClean="0">
                    <a:latin typeface="+mn-ea"/>
                  </a:endParaRPr>
                </a:p>
                <a:p>
                  <a:pPr latinLnBrk="0">
                    <a:spcAft>
                      <a:spcPts val="600"/>
                    </a:spcAft>
                  </a:pPr>
                  <a:endParaRPr lang="en-US" altLang="ko-KR" sz="1300" b="1" kern="0" dirty="0">
                    <a:latin typeface="+mn-ea"/>
                  </a:endParaRPr>
                </a:p>
              </p:txBody>
            </p:sp>
            <p:sp>
              <p:nvSpPr>
                <p:cNvPr id="52" name="직사각형 51"/>
                <p:cNvSpPr/>
                <p:nvPr/>
              </p:nvSpPr>
              <p:spPr>
                <a:xfrm>
                  <a:off x="3420841" y="5880773"/>
                  <a:ext cx="3945479" cy="156159"/>
                </a:xfrm>
                <a:prstGeom prst="rect">
                  <a:avLst/>
                </a:prstGeom>
              </p:spPr>
              <p:txBody>
                <a:bodyPr wrap="none" lIns="0" tIns="0" rIns="0" bIns="0" rtlCol="0" anchor="ctr">
                  <a:spAutoFit/>
                </a:bodyPr>
                <a:lstStyle/>
                <a:p>
                  <a:pPr latinLnBrk="0">
                    <a:spcAft>
                      <a:spcPts val="600"/>
                    </a:spcAft>
                  </a:pPr>
                  <a:r>
                    <a:rPr lang="ko-KR" altLang="en-US" sz="1300" b="1" kern="0" dirty="0" err="1" smtClean="0">
                      <a:latin typeface="+mn-ea"/>
                    </a:rPr>
                    <a:t>광덕고등학교</a:t>
                  </a:r>
                  <a:r>
                    <a:rPr lang="ko-KR" altLang="en-US" sz="1300" b="1" kern="0" dirty="0" smtClean="0">
                      <a:latin typeface="+mn-ea"/>
                    </a:rPr>
                    <a:t> </a:t>
                  </a:r>
                  <a:r>
                    <a:rPr lang="ko-KR" altLang="en-US" sz="1300" b="1" kern="0" dirty="0" err="1" smtClean="0">
                      <a:latin typeface="+mn-ea"/>
                    </a:rPr>
                    <a:t>뷰티</a:t>
                  </a:r>
                  <a:r>
                    <a:rPr lang="en-US" altLang="ko-KR" sz="1300" b="1" kern="0" dirty="0" smtClean="0">
                      <a:latin typeface="+mn-ea"/>
                    </a:rPr>
                    <a:t>&amp;</a:t>
                  </a:r>
                  <a:r>
                    <a:rPr lang="ko-KR" altLang="en-US" sz="1300" b="1" kern="0" dirty="0" smtClean="0">
                      <a:latin typeface="+mn-ea"/>
                    </a:rPr>
                    <a:t>보건 동아리 컨설팅</a:t>
                  </a:r>
                  <a:endParaRPr lang="en-US" altLang="ko-KR" sz="1300" b="1" kern="0" dirty="0">
                    <a:latin typeface="+mn-ea"/>
                  </a:endParaRPr>
                </a:p>
              </p:txBody>
            </p:sp>
            <p:sp>
              <p:nvSpPr>
                <p:cNvPr id="53" name="직사각형 52"/>
                <p:cNvSpPr/>
                <p:nvPr/>
              </p:nvSpPr>
              <p:spPr>
                <a:xfrm>
                  <a:off x="3420841" y="6054187"/>
                  <a:ext cx="57" cy="200055"/>
                </a:xfrm>
                <a:prstGeom prst="rect">
                  <a:avLst/>
                </a:prstGeom>
              </p:spPr>
              <p:txBody>
                <a:bodyPr wrap="none" lIns="0" tIns="0" rIns="0" bIns="0" rtlCol="0" anchor="ctr">
                  <a:spAutoFit/>
                </a:bodyPr>
                <a:lstStyle/>
                <a:p>
                  <a:pPr latinLnBrk="0">
                    <a:spcAft>
                      <a:spcPts val="600"/>
                    </a:spcAft>
                  </a:pPr>
                  <a:endParaRPr lang="ko-KR" altLang="en-US" sz="1300" b="1" kern="0" dirty="0">
                    <a:latin typeface="+mn-ea"/>
                  </a:endParaRPr>
                </a:p>
              </p:txBody>
            </p:sp>
            <p:sp>
              <p:nvSpPr>
                <p:cNvPr id="54" name="직사각형 53"/>
                <p:cNvSpPr/>
                <p:nvPr/>
              </p:nvSpPr>
              <p:spPr>
                <a:xfrm>
                  <a:off x="3420841" y="6290704"/>
                  <a:ext cx="2876560" cy="156159"/>
                </a:xfrm>
                <a:prstGeom prst="rect">
                  <a:avLst/>
                </a:prstGeom>
              </p:spPr>
              <p:txBody>
                <a:bodyPr wrap="none" lIns="0" tIns="0" rIns="0" bIns="0" rtlCol="0" anchor="ctr">
                  <a:spAutoFit/>
                </a:bodyPr>
                <a:lstStyle/>
                <a:p>
                  <a:pPr latinLnBrk="0">
                    <a:spcAft>
                      <a:spcPts val="600"/>
                    </a:spcAft>
                  </a:pPr>
                  <a:r>
                    <a:rPr lang="ko-KR" altLang="en-US" sz="1300" b="1" kern="0" dirty="0" err="1" smtClean="0">
                      <a:latin typeface="+mn-ea"/>
                    </a:rPr>
                    <a:t>제이플란트</a:t>
                  </a:r>
                  <a:r>
                    <a:rPr lang="ko-KR" altLang="en-US" sz="1300" b="1" kern="0" dirty="0" smtClean="0">
                      <a:latin typeface="+mn-ea"/>
                    </a:rPr>
                    <a:t> 치과 오픈 컨설팅</a:t>
                  </a:r>
                  <a:endParaRPr lang="en-US" altLang="ko-KR" sz="1300" b="1" kern="0" dirty="0">
                    <a:latin typeface="+mn-ea"/>
                  </a:endParaRPr>
                </a:p>
              </p:txBody>
            </p:sp>
            <p:sp>
              <p:nvSpPr>
                <p:cNvPr id="55" name="직사각형 54"/>
                <p:cNvSpPr/>
                <p:nvPr/>
              </p:nvSpPr>
              <p:spPr>
                <a:xfrm>
                  <a:off x="3425106" y="4137313"/>
                  <a:ext cx="2717809" cy="156159"/>
                </a:xfrm>
                <a:prstGeom prst="rect">
                  <a:avLst/>
                </a:prstGeom>
              </p:spPr>
              <p:txBody>
                <a:bodyPr wrap="none" lIns="0" tIns="0" rIns="0" bIns="0" rtlCol="0" anchor="ctr">
                  <a:spAutoFit/>
                </a:bodyPr>
                <a:lstStyle/>
                <a:p>
                  <a:pPr latinLnBrk="0">
                    <a:spcAft>
                      <a:spcPts val="600"/>
                    </a:spcAft>
                    <a:defRPr/>
                  </a:pPr>
                  <a:r>
                    <a:rPr lang="ko-KR" altLang="en-US" sz="1300" b="1" kern="0" dirty="0" err="1" smtClean="0">
                      <a:latin typeface="+mn-ea"/>
                    </a:rPr>
                    <a:t>메디컬강사</a:t>
                  </a:r>
                  <a:r>
                    <a:rPr lang="ko-KR" altLang="en-US" sz="1300" b="1" kern="0" dirty="0" smtClean="0">
                      <a:latin typeface="+mn-ea"/>
                    </a:rPr>
                    <a:t> 양성 과정</a:t>
                  </a:r>
                  <a:r>
                    <a:rPr lang="en-US" altLang="ko-KR" sz="1300" b="1" kern="0" dirty="0" smtClean="0">
                      <a:latin typeface="+mn-ea"/>
                    </a:rPr>
                    <a:t>’</a:t>
                  </a:r>
                  <a:r>
                    <a:rPr lang="ko-KR" altLang="en-US" sz="1300" b="1" kern="0" dirty="0" smtClean="0">
                      <a:latin typeface="+mn-ea"/>
                    </a:rPr>
                    <a:t> 개설</a:t>
                  </a:r>
                  <a:endParaRPr lang="ko-KR" altLang="en-US" sz="1300" b="1" kern="0" dirty="0">
                    <a:latin typeface="+mn-ea"/>
                  </a:endParaRPr>
                </a:p>
              </p:txBody>
            </p:sp>
            <p:sp>
              <p:nvSpPr>
                <p:cNvPr id="56" name="직사각형 55"/>
                <p:cNvSpPr/>
                <p:nvPr/>
              </p:nvSpPr>
              <p:spPr>
                <a:xfrm>
                  <a:off x="3409575" y="4593319"/>
                  <a:ext cx="4699016" cy="156159"/>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보건복지인력개발원 </a:t>
                  </a:r>
                  <a:r>
                    <a:rPr lang="ko-KR" altLang="en-US" sz="1300" b="1" kern="0" dirty="0" err="1" smtClean="0">
                      <a:latin typeface="+mn-ea"/>
                    </a:rPr>
                    <a:t>사회복지사</a:t>
                  </a:r>
                  <a:r>
                    <a:rPr lang="ko-KR" altLang="en-US" sz="1300" b="1" kern="0" dirty="0" smtClean="0">
                      <a:latin typeface="+mn-ea"/>
                    </a:rPr>
                    <a:t> 전국 보수교육</a:t>
                  </a:r>
                  <a:endParaRPr lang="en-US" altLang="ko-KR" sz="1300" b="1" kern="0" dirty="0">
                    <a:latin typeface="+mn-ea"/>
                  </a:endParaRPr>
                </a:p>
              </p:txBody>
            </p:sp>
          </p:grpSp>
          <p:grpSp>
            <p:nvGrpSpPr>
              <p:cNvPr id="32" name="그룹 31"/>
              <p:cNvGrpSpPr/>
              <p:nvPr/>
            </p:nvGrpSpPr>
            <p:grpSpPr>
              <a:xfrm>
                <a:off x="2745011" y="5030982"/>
                <a:ext cx="824926" cy="2519266"/>
                <a:chOff x="2745011" y="5030982"/>
                <a:chExt cx="824926" cy="2519266"/>
              </a:xfrm>
            </p:grpSpPr>
            <p:sp>
              <p:nvSpPr>
                <p:cNvPr id="33" name="모서리가 둥근 직사각형 32"/>
                <p:cNvSpPr/>
                <p:nvPr/>
              </p:nvSpPr>
              <p:spPr>
                <a:xfrm>
                  <a:off x="2745011" y="5030982"/>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defRPr/>
                  </a:pPr>
                  <a:r>
                    <a:rPr lang="en-US" altLang="ko-KR" sz="1300" b="1" kern="0" dirty="0" smtClean="0">
                      <a:latin typeface="+mn-ea"/>
                    </a:rPr>
                    <a:t>2017</a:t>
                  </a:r>
                  <a:endParaRPr lang="ko-KR" altLang="en-US" sz="1300" b="1" kern="0" dirty="0">
                    <a:latin typeface="+mn-ea"/>
                  </a:endParaRPr>
                </a:p>
              </p:txBody>
            </p:sp>
            <p:sp>
              <p:nvSpPr>
                <p:cNvPr id="34" name="모서리가 둥근 직사각형 33"/>
                <p:cNvSpPr/>
                <p:nvPr/>
              </p:nvSpPr>
              <p:spPr>
                <a:xfrm>
                  <a:off x="2745011" y="5455986"/>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2017</a:t>
                  </a:r>
                  <a:endParaRPr lang="ko-KR" altLang="en-US" sz="1300" b="1" kern="0" dirty="0">
                    <a:latin typeface="+mn-ea"/>
                  </a:endParaRPr>
                </a:p>
              </p:txBody>
            </p:sp>
            <p:sp>
              <p:nvSpPr>
                <p:cNvPr id="35" name="모서리가 둥근 직사각형 34"/>
                <p:cNvSpPr/>
                <p:nvPr/>
              </p:nvSpPr>
              <p:spPr>
                <a:xfrm>
                  <a:off x="2745011" y="5880990"/>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2017</a:t>
                  </a:r>
                  <a:endParaRPr lang="ko-KR" altLang="en-US" sz="1300" b="1" kern="0" dirty="0">
                    <a:latin typeface="+mn-ea"/>
                  </a:endParaRPr>
                </a:p>
              </p:txBody>
            </p:sp>
            <p:sp>
              <p:nvSpPr>
                <p:cNvPr id="36" name="모서리가 둥근 직사각형 35"/>
                <p:cNvSpPr/>
                <p:nvPr/>
              </p:nvSpPr>
              <p:spPr>
                <a:xfrm>
                  <a:off x="2745011" y="6093492"/>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2018</a:t>
                  </a:r>
                  <a:endParaRPr lang="ko-KR" altLang="en-US" sz="1300" b="1" kern="0" dirty="0">
                    <a:latin typeface="+mn-ea"/>
                  </a:endParaRPr>
                </a:p>
              </p:txBody>
            </p:sp>
            <p:sp>
              <p:nvSpPr>
                <p:cNvPr id="37" name="모서리가 둥근 직사각형 36"/>
                <p:cNvSpPr/>
                <p:nvPr/>
              </p:nvSpPr>
              <p:spPr>
                <a:xfrm>
                  <a:off x="2745011" y="6305994"/>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2018</a:t>
                  </a:r>
                  <a:endParaRPr lang="ko-KR" altLang="en-US" sz="1300" b="1" kern="0" dirty="0">
                    <a:latin typeface="+mn-ea"/>
                  </a:endParaRPr>
                </a:p>
              </p:txBody>
            </p:sp>
            <p:sp>
              <p:nvSpPr>
                <p:cNvPr id="38" name="모서리가 둥근 직사각형 37"/>
                <p:cNvSpPr/>
                <p:nvPr/>
              </p:nvSpPr>
              <p:spPr>
                <a:xfrm>
                  <a:off x="2745011" y="6518496"/>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2018</a:t>
                  </a:r>
                  <a:endParaRPr lang="ko-KR" altLang="en-US" sz="1300" b="1" kern="0" dirty="0">
                    <a:latin typeface="+mn-ea"/>
                  </a:endParaRPr>
                </a:p>
              </p:txBody>
            </p:sp>
            <p:sp>
              <p:nvSpPr>
                <p:cNvPr id="39" name="모서리가 둥근 직사각형 38"/>
                <p:cNvSpPr/>
                <p:nvPr/>
              </p:nvSpPr>
              <p:spPr>
                <a:xfrm>
                  <a:off x="2745011" y="6730998"/>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2019</a:t>
                  </a:r>
                  <a:endParaRPr lang="ko-KR" altLang="en-US" sz="1300" b="1" kern="0" dirty="0">
                    <a:latin typeface="+mn-ea"/>
                  </a:endParaRPr>
                </a:p>
              </p:txBody>
            </p:sp>
            <p:sp>
              <p:nvSpPr>
                <p:cNvPr id="40" name="모서리가 둥근 직사각형 39"/>
                <p:cNvSpPr/>
                <p:nvPr/>
              </p:nvSpPr>
              <p:spPr>
                <a:xfrm>
                  <a:off x="2745011" y="6943500"/>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2019</a:t>
                  </a:r>
                  <a:endParaRPr lang="ko-KR" altLang="en-US" sz="1300" b="1" kern="0" dirty="0">
                    <a:latin typeface="+mn-ea"/>
                  </a:endParaRPr>
                </a:p>
              </p:txBody>
            </p:sp>
            <p:sp>
              <p:nvSpPr>
                <p:cNvPr id="41" name="모서리가 둥근 직사각형 40"/>
                <p:cNvSpPr/>
                <p:nvPr/>
              </p:nvSpPr>
              <p:spPr>
                <a:xfrm>
                  <a:off x="2745011" y="7156002"/>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2019</a:t>
                  </a:r>
                  <a:endParaRPr lang="ko-KR" altLang="en-US" sz="1300" b="1" kern="0" dirty="0">
                    <a:latin typeface="+mn-ea"/>
                  </a:endParaRPr>
                </a:p>
              </p:txBody>
            </p:sp>
            <p:sp>
              <p:nvSpPr>
                <p:cNvPr id="42" name="모서리가 둥근 직사각형 41"/>
                <p:cNvSpPr/>
                <p:nvPr/>
              </p:nvSpPr>
              <p:spPr>
                <a:xfrm>
                  <a:off x="2745011" y="7368504"/>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2019</a:t>
                  </a:r>
                  <a:endParaRPr lang="ko-KR" altLang="en-US" sz="1300" b="1" kern="0" dirty="0">
                    <a:latin typeface="+mn-ea"/>
                  </a:endParaRPr>
                </a:p>
              </p:txBody>
            </p:sp>
            <p:sp>
              <p:nvSpPr>
                <p:cNvPr id="43" name="모서리가 둥근 직사각형 42"/>
                <p:cNvSpPr/>
                <p:nvPr/>
              </p:nvSpPr>
              <p:spPr>
                <a:xfrm>
                  <a:off x="2746539" y="5243484"/>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2017</a:t>
                  </a:r>
                  <a:endParaRPr lang="ko-KR" altLang="en-US" sz="1300" b="1" kern="0" dirty="0">
                    <a:latin typeface="+mn-ea"/>
                  </a:endParaRPr>
                </a:p>
              </p:txBody>
            </p:sp>
            <p:sp>
              <p:nvSpPr>
                <p:cNvPr id="44" name="모서리가 둥근 직사각형 43"/>
                <p:cNvSpPr/>
                <p:nvPr/>
              </p:nvSpPr>
              <p:spPr>
                <a:xfrm>
                  <a:off x="2746558" y="5668488"/>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2017</a:t>
                  </a:r>
                  <a:endParaRPr lang="ko-KR" altLang="en-US" sz="1300" b="1" kern="0" dirty="0">
                    <a:latin typeface="+mn-ea"/>
                  </a:endParaRPr>
                </a:p>
              </p:txBody>
            </p:sp>
          </p:grpSp>
        </p:grpSp>
        <p:sp>
          <p:nvSpPr>
            <p:cNvPr id="30" name="직사각형 29"/>
            <p:cNvSpPr/>
            <p:nvPr/>
          </p:nvSpPr>
          <p:spPr>
            <a:xfrm>
              <a:off x="4441316" y="8389609"/>
              <a:ext cx="5683199" cy="208247"/>
            </a:xfrm>
            <a:prstGeom prst="rect">
              <a:avLst/>
            </a:prstGeom>
          </p:spPr>
          <p:txBody>
            <a:bodyPr wrap="none" lIns="0" tIns="0" rIns="0" bIns="0" rtlCol="0" anchor="ctr">
              <a:spAutoFit/>
            </a:bodyPr>
            <a:lstStyle/>
            <a:p>
              <a:pPr latinLnBrk="0">
                <a:spcAft>
                  <a:spcPts val="600"/>
                </a:spcAft>
              </a:pPr>
              <a:r>
                <a:rPr lang="ko-KR" altLang="en-US" sz="1300" b="1" kern="0" dirty="0" err="1" smtClean="0">
                  <a:latin typeface="+mn-ea"/>
                </a:rPr>
                <a:t>대웅제약</a:t>
              </a:r>
              <a:r>
                <a:rPr lang="ko-KR" altLang="en-US" sz="1300" b="1" kern="0" dirty="0" smtClean="0">
                  <a:latin typeface="+mn-ea"/>
                </a:rPr>
                <a:t> 병원서비스 강의인력 지원</a:t>
              </a:r>
              <a:endParaRPr lang="en-US" altLang="ko-KR" sz="1300" b="1" kern="0" dirty="0">
                <a:latin typeface="+mn-ea"/>
              </a:endParaRPr>
            </a:p>
          </p:txBody>
        </p:sp>
      </p:grpSp>
      <p:sp>
        <p:nvSpPr>
          <p:cNvPr id="57" name="사각형: 잘린 한쪽 모서리 28">
            <a:extLst>
              <a:ext uri="{FF2B5EF4-FFF2-40B4-BE49-F238E27FC236}">
                <a16:creationId xmlns:a16="http://schemas.microsoft.com/office/drawing/2014/main" id="{B1A25455-AC8B-4742-91B1-2E409919DE88}"/>
              </a:ext>
            </a:extLst>
          </p:cNvPr>
          <p:cNvSpPr/>
          <p:nvPr/>
        </p:nvSpPr>
        <p:spPr>
          <a:xfrm>
            <a:off x="-19100" y="187333"/>
            <a:ext cx="2023533" cy="594454"/>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8" name="TextBox 57">
            <a:extLst>
              <a:ext uri="{FF2B5EF4-FFF2-40B4-BE49-F238E27FC236}">
                <a16:creationId xmlns:a16="http://schemas.microsoft.com/office/drawing/2014/main" id="{4E3A4207-F84A-4DAD-AD8E-956566AFB709}"/>
              </a:ext>
            </a:extLst>
          </p:cNvPr>
          <p:cNvSpPr txBox="1"/>
          <p:nvPr/>
        </p:nvSpPr>
        <p:spPr>
          <a:xfrm>
            <a:off x="91350" y="187333"/>
            <a:ext cx="1316771" cy="646331"/>
          </a:xfrm>
          <a:prstGeom prst="rect">
            <a:avLst/>
          </a:prstGeom>
          <a:noFill/>
        </p:spPr>
        <p:txBody>
          <a:bodyPr wrap="none" rtlCol="0">
            <a:spAutoFit/>
          </a:bodyPr>
          <a:lstStyle/>
          <a:p>
            <a:pPr defTabSz="914400">
              <a:defRPr/>
            </a:pPr>
            <a:r>
              <a:rPr lang="en-US" altLang="ko-KR" sz="3600" dirty="0" smtClean="0">
                <a:solidFill>
                  <a:prstClr val="white"/>
                </a:solidFill>
                <a:latin typeface="고도 M" panose="02000503000000020004" pitchFamily="2" charset="-127"/>
                <a:ea typeface="고도 M" panose="02000503000000020004" pitchFamily="2" charset="-127"/>
              </a:rPr>
              <a:t>What</a:t>
            </a:r>
            <a:endParaRPr lang="ko-KR" altLang="en-US" sz="3600" dirty="0">
              <a:solidFill>
                <a:prstClr val="white"/>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605697AB-4736-434C-8EA4-97A0EDB977D1}"/>
              </a:ext>
            </a:extLst>
          </p:cNvPr>
          <p:cNvSpPr txBox="1"/>
          <p:nvPr/>
        </p:nvSpPr>
        <p:spPr>
          <a:xfrm>
            <a:off x="1872237" y="187333"/>
            <a:ext cx="1642950" cy="646331"/>
          </a:xfrm>
          <a:prstGeom prst="rect">
            <a:avLst/>
          </a:prstGeom>
          <a:noFill/>
        </p:spPr>
        <p:txBody>
          <a:bodyPr wrap="none" rtlCol="0">
            <a:spAutoFit/>
          </a:bodyPr>
          <a:lstStyle/>
          <a:p>
            <a:pPr defTabSz="914400">
              <a:defRPr/>
            </a:pPr>
            <a:r>
              <a:rPr lang="en-US" altLang="ko-KR" sz="3600" dirty="0">
                <a:ln>
                  <a:solidFill>
                    <a:schemeClr val="bg1"/>
                  </a:solidFill>
                </a:ln>
                <a:solidFill>
                  <a:schemeClr val="accent5"/>
                </a:solidFill>
                <a:latin typeface="고도 M" panose="02000503000000020004" pitchFamily="2" charset="-127"/>
                <a:ea typeface="고도 M" panose="02000503000000020004" pitchFamily="2" charset="-127"/>
              </a:rPr>
              <a:t>w</a:t>
            </a:r>
            <a:r>
              <a:rPr lang="en-US" altLang="ko-KR" sz="3600" dirty="0" smtClean="0">
                <a:ln>
                  <a:solidFill>
                    <a:schemeClr val="bg1"/>
                  </a:solidFill>
                </a:ln>
                <a:solidFill>
                  <a:schemeClr val="accent5"/>
                </a:solidFill>
                <a:latin typeface="고도 M" panose="02000503000000020004" pitchFamily="2" charset="-127"/>
                <a:ea typeface="고도 M" panose="02000503000000020004" pitchFamily="2" charset="-127"/>
              </a:rPr>
              <a:t>e are</a:t>
            </a:r>
            <a:endParaRPr lang="ko-KR" altLang="en-US" sz="3600" dirty="0">
              <a:ln>
                <a:solidFill>
                  <a:schemeClr val="bg1"/>
                </a:solidFill>
              </a:ln>
              <a:solidFill>
                <a:schemeClr val="accent5"/>
              </a:solidFill>
              <a:latin typeface="고도 M" panose="02000503000000020004" pitchFamily="2" charset="-127"/>
              <a:ea typeface="고도 M" panose="02000503000000020004" pitchFamily="2" charset="-127"/>
            </a:endParaRPr>
          </a:p>
        </p:txBody>
      </p:sp>
      <p:sp>
        <p:nvSpPr>
          <p:cNvPr id="60" name="직사각형 59"/>
          <p:cNvSpPr/>
          <p:nvPr/>
        </p:nvSpPr>
        <p:spPr>
          <a:xfrm>
            <a:off x="4500570" y="2714612"/>
            <a:ext cx="943350" cy="271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1300" b="1" dirty="0" smtClean="0">
                <a:ln>
                  <a:solidFill>
                    <a:schemeClr val="accent1">
                      <a:alpha val="0"/>
                    </a:schemeClr>
                  </a:solidFill>
                </a:ln>
                <a:solidFill>
                  <a:schemeClr val="tx1"/>
                </a:solidFill>
                <a:latin typeface="+mn-ea"/>
              </a:rPr>
              <a:t>070-8235-7705 </a:t>
            </a:r>
            <a:endParaRPr lang="en-US" altLang="ko-KR" sz="1300" b="1" dirty="0">
              <a:ln>
                <a:solidFill>
                  <a:schemeClr val="accent1">
                    <a:alpha val="0"/>
                  </a:schemeClr>
                </a:solidFill>
              </a:ln>
              <a:solidFill>
                <a:schemeClr val="tx1"/>
              </a:solidFill>
              <a:latin typeface="+mn-ea"/>
            </a:endParaRPr>
          </a:p>
        </p:txBody>
      </p:sp>
      <p:sp>
        <p:nvSpPr>
          <p:cNvPr id="61" name="직사각형 60"/>
          <p:cNvSpPr/>
          <p:nvPr/>
        </p:nvSpPr>
        <p:spPr>
          <a:xfrm>
            <a:off x="2336728" y="7683047"/>
            <a:ext cx="3178755" cy="200055"/>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정화여자상업고등학교 </a:t>
            </a:r>
            <a:r>
              <a:rPr lang="ko-KR" altLang="en-US" sz="1300" b="1" kern="0" dirty="0" err="1" smtClean="0">
                <a:latin typeface="+mn-ea"/>
              </a:rPr>
              <a:t>뷰티과</a:t>
            </a:r>
            <a:r>
              <a:rPr lang="ko-KR" altLang="en-US" sz="1300" b="1" kern="0" dirty="0" smtClean="0">
                <a:latin typeface="+mn-ea"/>
              </a:rPr>
              <a:t> 홍보 컨설팅</a:t>
            </a:r>
            <a:endParaRPr lang="en-US" altLang="ko-KR" sz="1300" b="1" kern="0" dirty="0">
              <a:latin typeface="+mn-ea"/>
            </a:endParaRPr>
          </a:p>
        </p:txBody>
      </p:sp>
      <p:sp>
        <p:nvSpPr>
          <p:cNvPr id="62" name="모서리가 둥근 직사각형 61"/>
          <p:cNvSpPr/>
          <p:nvPr/>
        </p:nvSpPr>
        <p:spPr>
          <a:xfrm>
            <a:off x="1628800" y="7671566"/>
            <a:ext cx="547108" cy="232832"/>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2019</a:t>
            </a:r>
            <a:endParaRPr lang="ko-KR" altLang="en-US" sz="1300" b="1" kern="0" dirty="0">
              <a:latin typeface="+mn-ea"/>
            </a:endParaRPr>
          </a:p>
        </p:txBody>
      </p:sp>
      <p:sp>
        <p:nvSpPr>
          <p:cNvPr id="63" name="직사각형 62"/>
          <p:cNvSpPr/>
          <p:nvPr/>
        </p:nvSpPr>
        <p:spPr>
          <a:xfrm>
            <a:off x="2339958" y="7946289"/>
            <a:ext cx="2237792" cy="200055"/>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경기도 요양병원 경영 컨설팅 </a:t>
            </a:r>
            <a:endParaRPr lang="en-US" altLang="ko-KR" sz="1300" b="1" kern="0" dirty="0">
              <a:latin typeface="+mn-ea"/>
            </a:endParaRPr>
          </a:p>
        </p:txBody>
      </p:sp>
      <p:sp>
        <p:nvSpPr>
          <p:cNvPr id="64" name="모서리가 둥근 직사각형 63"/>
          <p:cNvSpPr/>
          <p:nvPr/>
        </p:nvSpPr>
        <p:spPr>
          <a:xfrm>
            <a:off x="1632030" y="7934808"/>
            <a:ext cx="547108" cy="232832"/>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2019</a:t>
            </a:r>
            <a:endParaRPr lang="ko-KR" altLang="en-US" sz="1300" b="1" kern="0" dirty="0">
              <a:latin typeface="+mn-ea"/>
            </a:endParaRPr>
          </a:p>
        </p:txBody>
      </p:sp>
      <p:sp>
        <p:nvSpPr>
          <p:cNvPr id="65" name="직사각형 64"/>
          <p:cNvSpPr/>
          <p:nvPr/>
        </p:nvSpPr>
        <p:spPr>
          <a:xfrm>
            <a:off x="2336728" y="8216888"/>
            <a:ext cx="2199320" cy="200055"/>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세종건강의원 </a:t>
            </a:r>
            <a:r>
              <a:rPr lang="en-US" altLang="ko-KR" sz="1300" b="1" kern="0" dirty="0" smtClean="0">
                <a:latin typeface="+mn-ea"/>
              </a:rPr>
              <a:t>CS&amp;HR </a:t>
            </a:r>
            <a:r>
              <a:rPr lang="ko-KR" altLang="en-US" sz="1300" b="1" kern="0" dirty="0" smtClean="0">
                <a:latin typeface="+mn-ea"/>
              </a:rPr>
              <a:t>컨설팅</a:t>
            </a:r>
            <a:endParaRPr lang="en-US" altLang="ko-KR" sz="1300" b="1" kern="0" dirty="0">
              <a:latin typeface="+mn-ea"/>
            </a:endParaRPr>
          </a:p>
        </p:txBody>
      </p:sp>
      <p:sp>
        <p:nvSpPr>
          <p:cNvPr id="66" name="모서리가 둥근 직사각형 65"/>
          <p:cNvSpPr/>
          <p:nvPr/>
        </p:nvSpPr>
        <p:spPr>
          <a:xfrm>
            <a:off x="1628800" y="8205407"/>
            <a:ext cx="547108" cy="232832"/>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2020</a:t>
            </a:r>
            <a:endParaRPr lang="ko-KR" altLang="en-US" sz="1300" b="1" kern="0" dirty="0">
              <a:latin typeface="+mn-ea"/>
            </a:endParaRPr>
          </a:p>
        </p:txBody>
      </p:sp>
      <p:sp>
        <p:nvSpPr>
          <p:cNvPr id="71" name="직사각형 70"/>
          <p:cNvSpPr/>
          <p:nvPr/>
        </p:nvSpPr>
        <p:spPr>
          <a:xfrm>
            <a:off x="2338786" y="8494053"/>
            <a:ext cx="2364430" cy="200055"/>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아이디성형외과 인력지원 </a:t>
            </a:r>
            <a:r>
              <a:rPr lang="en-US" altLang="ko-KR" sz="1300" b="1" kern="0" dirty="0" smtClean="0">
                <a:latin typeface="+mn-ea"/>
              </a:rPr>
              <a:t>MOU</a:t>
            </a:r>
            <a:endParaRPr lang="en-US" altLang="ko-KR" sz="1300" b="1" kern="0" dirty="0">
              <a:latin typeface="+mn-ea"/>
            </a:endParaRPr>
          </a:p>
        </p:txBody>
      </p:sp>
      <p:sp>
        <p:nvSpPr>
          <p:cNvPr id="72" name="모서리가 둥근 직사각형 71"/>
          <p:cNvSpPr/>
          <p:nvPr/>
        </p:nvSpPr>
        <p:spPr>
          <a:xfrm>
            <a:off x="1630858" y="8482572"/>
            <a:ext cx="547108" cy="232832"/>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2020</a:t>
            </a:r>
            <a:endParaRPr lang="ko-KR" altLang="en-US" sz="1300" b="1" kern="0" dirty="0">
              <a:latin typeface="+mn-ea"/>
            </a:endParaRPr>
          </a:p>
        </p:txBody>
      </p:sp>
      <p:sp>
        <p:nvSpPr>
          <p:cNvPr id="73" name="직사각형 72"/>
          <p:cNvSpPr/>
          <p:nvPr/>
        </p:nvSpPr>
        <p:spPr>
          <a:xfrm>
            <a:off x="2338786" y="8775653"/>
            <a:ext cx="2845331" cy="200055"/>
          </a:xfrm>
          <a:prstGeom prst="rect">
            <a:avLst/>
          </a:prstGeom>
        </p:spPr>
        <p:txBody>
          <a:bodyPr wrap="none" lIns="0" tIns="0" rIns="0" bIns="0" rtlCol="0" anchor="ctr">
            <a:spAutoFit/>
          </a:bodyPr>
          <a:lstStyle/>
          <a:p>
            <a:pPr latinLnBrk="0">
              <a:spcAft>
                <a:spcPts val="600"/>
              </a:spcAft>
            </a:pPr>
            <a:r>
              <a:rPr lang="ko-KR" altLang="en-US" sz="1300" b="1" kern="0" dirty="0" smtClean="0">
                <a:latin typeface="+mn-ea"/>
              </a:rPr>
              <a:t>정부청사 관리본부 방호인력 장기교육</a:t>
            </a:r>
            <a:endParaRPr lang="en-US" altLang="ko-KR" sz="1300" b="1" kern="0" dirty="0">
              <a:latin typeface="+mn-ea"/>
            </a:endParaRPr>
          </a:p>
        </p:txBody>
      </p:sp>
      <p:sp>
        <p:nvSpPr>
          <p:cNvPr id="74" name="모서리가 둥근 직사각형 73"/>
          <p:cNvSpPr/>
          <p:nvPr/>
        </p:nvSpPr>
        <p:spPr>
          <a:xfrm>
            <a:off x="1630858" y="8764172"/>
            <a:ext cx="547108" cy="232832"/>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300" b="1" kern="0" dirty="0" smtClean="0">
                <a:latin typeface="+mn-ea"/>
              </a:rPr>
              <a:t>2020</a:t>
            </a:r>
            <a:endParaRPr lang="ko-KR" altLang="en-US" sz="1300" b="1" kern="0" dirty="0">
              <a:latin typeface="+mn-ea"/>
            </a:endParaRPr>
          </a:p>
        </p:txBody>
      </p:sp>
      <p:cxnSp>
        <p:nvCxnSpPr>
          <p:cNvPr id="75" name="직선 연결선 74">
            <a:extLst>
              <a:ext uri="{FF2B5EF4-FFF2-40B4-BE49-F238E27FC236}">
                <a16:creationId xmlns:a16="http://schemas.microsoft.com/office/drawing/2014/main" id="{1861A193-E730-4DA7-8AFE-797AE759AD14}"/>
              </a:ext>
            </a:extLst>
          </p:cNvPr>
          <p:cNvCxnSpPr>
            <a:cxnSpLocks/>
          </p:cNvCxnSpPr>
          <p:nvPr/>
        </p:nvCxnSpPr>
        <p:spPr>
          <a:xfrm flipV="1">
            <a:off x="0" y="767648"/>
            <a:ext cx="3789040" cy="16588"/>
          </a:xfrm>
          <a:prstGeom prst="line">
            <a:avLst/>
          </a:prstGeom>
          <a:noFill/>
          <a:ln w="38100" cap="flat" cmpd="sng" algn="ctr">
            <a:solidFill>
              <a:srgbClr val="40A8C8"/>
            </a:solidFill>
            <a:prstDash val="solid"/>
            <a:miter lim="800000"/>
          </a:ln>
          <a:effectLst/>
        </p:spPr>
      </p:cxnSp>
    </p:spTree>
    <p:extLst>
      <p:ext uri="{BB962C8B-B14F-4D97-AF65-F5344CB8AC3E}">
        <p14:creationId xmlns:p14="http://schemas.microsoft.com/office/powerpoint/2010/main" val="3934711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994072859"/>
              </p:ext>
            </p:extLst>
          </p:nvPr>
        </p:nvGraphicFramePr>
        <p:xfrm>
          <a:off x="332656" y="2247302"/>
          <a:ext cx="6264696" cy="6807145"/>
        </p:xfrm>
        <a:graphic>
          <a:graphicData uri="http://schemas.openxmlformats.org/drawingml/2006/table">
            <a:tbl>
              <a:tblPr firstRow="1" bandRow="1">
                <a:tableStyleId>{5C22544A-7EE6-4342-B048-85BDC9FD1C3A}</a:tableStyleId>
              </a:tblPr>
              <a:tblGrid>
                <a:gridCol w="1675442">
                  <a:extLst>
                    <a:ext uri="{9D8B030D-6E8A-4147-A177-3AD203B41FA5}">
                      <a16:colId xmlns:a16="http://schemas.microsoft.com/office/drawing/2014/main" val="20000"/>
                    </a:ext>
                  </a:extLst>
                </a:gridCol>
                <a:gridCol w="3860801">
                  <a:extLst>
                    <a:ext uri="{9D8B030D-6E8A-4147-A177-3AD203B41FA5}">
                      <a16:colId xmlns:a16="http://schemas.microsoft.com/office/drawing/2014/main" val="20001"/>
                    </a:ext>
                  </a:extLst>
                </a:gridCol>
                <a:gridCol w="728453">
                  <a:extLst>
                    <a:ext uri="{9D8B030D-6E8A-4147-A177-3AD203B41FA5}">
                      <a16:colId xmlns:a16="http://schemas.microsoft.com/office/drawing/2014/main" val="20002"/>
                    </a:ext>
                  </a:extLst>
                </a:gridCol>
              </a:tblGrid>
              <a:tr h="323557">
                <a:tc>
                  <a:txBody>
                    <a:bodyPr/>
                    <a:lstStyle/>
                    <a:p>
                      <a:pPr latinLnBrk="1"/>
                      <a:r>
                        <a:rPr lang="en-US" altLang="ko-KR" sz="1200" dirty="0" smtClean="0">
                          <a:latin typeface="고도 M" panose="02000503000000020004" pitchFamily="2" charset="-127"/>
                          <a:ea typeface="고도 M" panose="02000503000000020004" pitchFamily="2" charset="-127"/>
                        </a:rPr>
                        <a:t>Module</a:t>
                      </a:r>
                      <a:endParaRPr lang="ko-KR" altLang="en-US" sz="1200" dirty="0">
                        <a:latin typeface="고도 M" panose="02000503000000020004" pitchFamily="2" charset="-127"/>
                        <a:ea typeface="고도 M" panose="02000503000000020004" pitchFamily="2" charset="-127"/>
                      </a:endParaRPr>
                    </a:p>
                  </a:txBody>
                  <a:tcPr/>
                </a:tc>
                <a:tc>
                  <a:txBody>
                    <a:bodyPr/>
                    <a:lstStyle/>
                    <a:p>
                      <a:pPr latinLnBrk="1"/>
                      <a:r>
                        <a:rPr lang="en-US" altLang="ko-KR" sz="1200" dirty="0" smtClean="0">
                          <a:latin typeface="고도 M" panose="02000503000000020004" pitchFamily="2" charset="-127"/>
                          <a:ea typeface="고도 M" panose="02000503000000020004" pitchFamily="2" charset="-127"/>
                        </a:rPr>
                        <a:t>Subject</a:t>
                      </a:r>
                      <a:endParaRPr lang="ko-KR" altLang="en-US" sz="1200" dirty="0">
                        <a:latin typeface="고도 M" panose="02000503000000020004" pitchFamily="2" charset="-127"/>
                        <a:ea typeface="고도 M" panose="02000503000000020004" pitchFamily="2" charset="-127"/>
                      </a:endParaRPr>
                    </a:p>
                  </a:txBody>
                  <a:tcPr/>
                </a:tc>
                <a:tc>
                  <a:txBody>
                    <a:bodyPr/>
                    <a:lstStyle/>
                    <a:p>
                      <a:pPr latinLnBrk="1"/>
                      <a:r>
                        <a:rPr lang="en-US" altLang="ko-KR" sz="1200" dirty="0" smtClean="0">
                          <a:latin typeface="고도 M" panose="02000503000000020004" pitchFamily="2" charset="-127"/>
                          <a:ea typeface="고도 M" panose="02000503000000020004" pitchFamily="2" charset="-127"/>
                        </a:rPr>
                        <a:t>Order</a:t>
                      </a:r>
                      <a:endParaRPr lang="ko-KR" altLang="en-US" sz="1200" dirty="0">
                        <a:latin typeface="고도 M" panose="02000503000000020004" pitchFamily="2" charset="-127"/>
                        <a:ea typeface="고도 M" panose="02000503000000020004" pitchFamily="2" charset="-127"/>
                      </a:endParaRPr>
                    </a:p>
                  </a:txBody>
                  <a:tcPr/>
                </a:tc>
                <a:extLst>
                  <a:ext uri="{0D108BD9-81ED-4DB2-BD59-A6C34878D82A}">
                    <a16:rowId xmlns:a16="http://schemas.microsoft.com/office/drawing/2014/main" val="10000"/>
                  </a:ext>
                </a:extLst>
              </a:tr>
              <a:tr h="796415">
                <a:tc>
                  <a:txBody>
                    <a:bodyPr/>
                    <a:lstStyle/>
                    <a:p>
                      <a:pPr latinLnBrk="1"/>
                      <a:r>
                        <a:rPr lang="ko-KR" altLang="en-US" sz="1200" dirty="0" smtClean="0">
                          <a:latin typeface="고도 M" panose="02000503000000020004" pitchFamily="2" charset="-127"/>
                          <a:ea typeface="고도 M" panose="02000503000000020004" pitchFamily="2" charset="-127"/>
                        </a:rPr>
                        <a:t>자신감</a:t>
                      </a:r>
                      <a:r>
                        <a:rPr lang="ko-KR" altLang="en-US" sz="1200" baseline="0" dirty="0" smtClean="0">
                          <a:latin typeface="고도 M" panose="02000503000000020004" pitchFamily="2" charset="-127"/>
                          <a:ea typeface="고도 M" panose="02000503000000020004" pitchFamily="2" charset="-127"/>
                        </a:rPr>
                        <a:t> 다듬기</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대중 앞</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무대 불안 </a:t>
                      </a:r>
                      <a:r>
                        <a:rPr lang="ko-KR" altLang="en-US" sz="1200" dirty="0" err="1" smtClean="0">
                          <a:latin typeface="고도 M" panose="02000503000000020004" pitchFamily="2" charset="-127"/>
                          <a:ea typeface="고도 M" panose="02000503000000020004" pitchFamily="2" charset="-127"/>
                        </a:rPr>
                        <a:t>극복법</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err="1" smtClean="0">
                          <a:latin typeface="고도 M" panose="02000503000000020004" pitchFamily="2" charset="-127"/>
                          <a:ea typeface="고도 M" panose="02000503000000020004" pitchFamily="2" charset="-127"/>
                        </a:rPr>
                        <a:t>개별스피치</a:t>
                      </a:r>
                      <a:r>
                        <a:rPr lang="ko-KR" altLang="en-US" sz="1200" dirty="0" smtClean="0">
                          <a:latin typeface="고도 M" panose="02000503000000020004" pitchFamily="2" charset="-127"/>
                          <a:ea typeface="고도 M" panose="02000503000000020004" pitchFamily="2" charset="-127"/>
                        </a:rPr>
                        <a:t> 레벨 테스트</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개별 체크 리스트 확인 후 교정 전</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후 </a:t>
                      </a:r>
                      <a:r>
                        <a:rPr lang="ko-KR" altLang="en-US" sz="1200" dirty="0" err="1" smtClean="0">
                          <a:latin typeface="고도 M" panose="02000503000000020004" pitchFamily="2" charset="-127"/>
                          <a:ea typeface="고도 M" panose="02000503000000020004" pitchFamily="2" charset="-127"/>
                        </a:rPr>
                        <a:t>로드맵</a:t>
                      </a:r>
                      <a:r>
                        <a:rPr lang="ko-KR" altLang="en-US" sz="1200" dirty="0" smtClean="0">
                          <a:latin typeface="고도 M" panose="02000503000000020004" pitchFamily="2" charset="-127"/>
                          <a:ea typeface="고도 M" panose="02000503000000020004" pitchFamily="2" charset="-127"/>
                        </a:rPr>
                        <a:t> 제시</a:t>
                      </a:r>
                      <a:endParaRPr lang="en-US" altLang="ko-KR" sz="12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200" dirty="0" smtClean="0">
                          <a:latin typeface="고도 M" panose="02000503000000020004" pitchFamily="2" charset="-127"/>
                          <a:ea typeface="고도 M" panose="02000503000000020004" pitchFamily="2" charset="-127"/>
                        </a:rPr>
                        <a:t>6hr</a:t>
                      </a:r>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1"/>
                  </a:ext>
                </a:extLst>
              </a:tr>
              <a:tr h="616579">
                <a:tc>
                  <a:txBody>
                    <a:bodyPr/>
                    <a:lstStyle/>
                    <a:p>
                      <a:pPr latinLnBrk="1"/>
                      <a:r>
                        <a:rPr lang="ko-KR" altLang="en-US" sz="1200" dirty="0" smtClean="0">
                          <a:latin typeface="고도 M" panose="02000503000000020004" pitchFamily="2" charset="-127"/>
                          <a:ea typeface="고도 M" panose="02000503000000020004" pitchFamily="2" charset="-127"/>
                        </a:rPr>
                        <a:t>임팩트 있는 목소리</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나만의 목소리 찾기</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err="1" smtClean="0">
                          <a:latin typeface="고도 M" panose="02000503000000020004" pitchFamily="2" charset="-127"/>
                          <a:ea typeface="고도 M" panose="02000503000000020004" pitchFamily="2" charset="-127"/>
                        </a:rPr>
                        <a:t>호흠</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발음</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발성 중 기본이 되는 복식 호흡을 통한 건강한 목소리 </a:t>
                      </a:r>
                      <a:r>
                        <a:rPr lang="ko-KR" altLang="en-US" sz="1200" dirty="0" err="1" smtClean="0">
                          <a:latin typeface="고도 M" panose="02000503000000020004" pitchFamily="2" charset="-127"/>
                          <a:ea typeface="고도 M" panose="02000503000000020004" pitchFamily="2" charset="-127"/>
                        </a:rPr>
                        <a:t>전달법</a:t>
                      </a:r>
                      <a:endParaRPr lang="en-US" altLang="ko-KR" sz="12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200" dirty="0" smtClean="0">
                          <a:latin typeface="고도 M" panose="02000503000000020004" pitchFamily="2" charset="-127"/>
                          <a:ea typeface="고도 M" panose="02000503000000020004" pitchFamily="2" charset="-127"/>
                        </a:rPr>
                        <a:t>6hr</a:t>
                      </a:r>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2"/>
                  </a:ext>
                </a:extLst>
              </a:tr>
              <a:tr h="616579">
                <a:tc>
                  <a:txBody>
                    <a:bodyPr/>
                    <a:lstStyle/>
                    <a:p>
                      <a:pPr latinLnBrk="1"/>
                      <a:r>
                        <a:rPr lang="ko-KR" altLang="en-US" sz="1200" dirty="0" smtClean="0">
                          <a:latin typeface="고도 M" panose="02000503000000020004" pitchFamily="2" charset="-127"/>
                          <a:ea typeface="고도 M" panose="02000503000000020004" pitchFamily="2" charset="-127"/>
                        </a:rPr>
                        <a:t>보이스 트레이닝</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아나운서 과정에서의 발음 교정을 통한 발음의 습관을 바로 잡아 정확한 언어 </a:t>
                      </a:r>
                      <a:r>
                        <a:rPr lang="ko-KR" altLang="en-US" sz="1200" dirty="0" err="1" smtClean="0">
                          <a:latin typeface="고도 M" panose="02000503000000020004" pitchFamily="2" charset="-127"/>
                          <a:ea typeface="고도 M" panose="02000503000000020004" pitchFamily="2" charset="-127"/>
                        </a:rPr>
                        <a:t>전달법을</a:t>
                      </a:r>
                      <a:r>
                        <a:rPr lang="ko-KR" altLang="en-US" sz="1200" dirty="0" smtClean="0">
                          <a:latin typeface="고도 M" panose="02000503000000020004" pitchFamily="2" charset="-127"/>
                          <a:ea typeface="고도 M" panose="02000503000000020004" pitchFamily="2" charset="-127"/>
                        </a:rPr>
                        <a:t> 구사할 수 있다</a:t>
                      </a:r>
                      <a:endParaRPr lang="en-US" altLang="ko-KR" sz="12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200" dirty="0" smtClean="0">
                          <a:latin typeface="고도 M" panose="02000503000000020004" pitchFamily="2" charset="-127"/>
                          <a:ea typeface="고도 M" panose="02000503000000020004" pitchFamily="2" charset="-127"/>
                        </a:rPr>
                        <a:t>6hr</a:t>
                      </a:r>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3"/>
                  </a:ext>
                </a:extLst>
              </a:tr>
              <a:tr h="796415">
                <a:tc>
                  <a:txBody>
                    <a:bodyPr/>
                    <a:lstStyle/>
                    <a:p>
                      <a:pPr latinLnBrk="1"/>
                      <a:r>
                        <a:rPr lang="ko-KR" altLang="en-US" sz="1200" dirty="0" smtClean="0">
                          <a:latin typeface="고도 M" panose="02000503000000020004" pitchFamily="2" charset="-127"/>
                          <a:ea typeface="고도 M" panose="02000503000000020004" pitchFamily="2" charset="-127"/>
                        </a:rPr>
                        <a:t>논리</a:t>
                      </a:r>
                      <a:r>
                        <a:rPr lang="en-US" altLang="ko-KR" sz="1200" dirty="0" smtClean="0">
                          <a:latin typeface="고도 M" panose="02000503000000020004" pitchFamily="2" charset="-127"/>
                          <a:ea typeface="고도 M" panose="02000503000000020004" pitchFamily="2" charset="-127"/>
                        </a:rPr>
                        <a:t>&amp;</a:t>
                      </a:r>
                      <a:r>
                        <a:rPr lang="ko-KR" altLang="en-US" sz="1200" dirty="0" err="1" smtClean="0">
                          <a:latin typeface="고도 M" panose="02000503000000020004" pitchFamily="2" charset="-127"/>
                          <a:ea typeface="고도 M" panose="02000503000000020004" pitchFamily="2" charset="-127"/>
                        </a:rPr>
                        <a:t>감성단어</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논리와 감성 단어들을 사용하는 나의 비율을 분석해본다</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나의 이야기 </a:t>
                      </a:r>
                      <a:r>
                        <a:rPr lang="ko-KR" altLang="en-US" sz="1200" dirty="0" err="1" smtClean="0">
                          <a:latin typeface="고도 M" panose="02000503000000020004" pitchFamily="2" charset="-127"/>
                          <a:ea typeface="고도 M" panose="02000503000000020004" pitchFamily="2" charset="-127"/>
                        </a:rPr>
                        <a:t>전개법을</a:t>
                      </a:r>
                      <a:r>
                        <a:rPr lang="ko-KR" altLang="en-US" sz="1200" dirty="0" smtClean="0">
                          <a:latin typeface="고도 M" panose="02000503000000020004" pitchFamily="2" charset="-127"/>
                          <a:ea typeface="고도 M" panose="02000503000000020004" pitchFamily="2" charset="-127"/>
                        </a:rPr>
                        <a:t> 분석</a:t>
                      </a:r>
                      <a:r>
                        <a:rPr lang="ko-KR" altLang="en-US" sz="1200" baseline="0" dirty="0" smtClean="0">
                          <a:latin typeface="고도 M" panose="02000503000000020004" pitchFamily="2" charset="-127"/>
                          <a:ea typeface="고도 M" panose="02000503000000020004" pitchFamily="2" charset="-127"/>
                        </a:rPr>
                        <a:t> 해본다</a:t>
                      </a:r>
                      <a:r>
                        <a:rPr lang="en-US" altLang="ko-KR" sz="1200" baseline="0" dirty="0" smtClean="0">
                          <a:latin typeface="고도 M" panose="02000503000000020004" pitchFamily="2" charset="-127"/>
                          <a:ea typeface="고도 M" panose="02000503000000020004" pitchFamily="2" charset="-127"/>
                        </a:rPr>
                        <a:t>.</a:t>
                      </a:r>
                    </a:p>
                    <a:p>
                      <a:pPr marL="171450" indent="-171450" latinLnBrk="1">
                        <a:buFont typeface="Wingdings" panose="05000000000000000000" pitchFamily="2" charset="2"/>
                        <a:buChar char="ü"/>
                      </a:pPr>
                      <a:r>
                        <a:rPr lang="ko-KR" altLang="en-US" sz="1200" baseline="0" dirty="0" err="1" smtClean="0">
                          <a:latin typeface="고도 M" panose="02000503000000020004" pitchFamily="2" charset="-127"/>
                          <a:ea typeface="고도 M" panose="02000503000000020004" pitchFamily="2" charset="-127"/>
                        </a:rPr>
                        <a:t>익숙치</a:t>
                      </a:r>
                      <a:r>
                        <a:rPr lang="ko-KR" altLang="en-US" sz="1200" baseline="0" dirty="0" smtClean="0">
                          <a:latin typeface="고도 M" panose="02000503000000020004" pitchFamily="2" charset="-127"/>
                          <a:ea typeface="고도 M" panose="02000503000000020004" pitchFamily="2" charset="-127"/>
                        </a:rPr>
                        <a:t> 않은 단어 사용 훈련</a:t>
                      </a:r>
                      <a:endParaRPr lang="en-US" altLang="ko-KR" sz="12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200" dirty="0" smtClean="0">
                          <a:latin typeface="고도 M" panose="02000503000000020004" pitchFamily="2" charset="-127"/>
                          <a:ea typeface="고도 M" panose="02000503000000020004" pitchFamily="2" charset="-127"/>
                        </a:rPr>
                        <a:t>6hr</a:t>
                      </a:r>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4"/>
                  </a:ext>
                </a:extLst>
              </a:tr>
              <a:tr h="616579">
                <a:tc>
                  <a:txBody>
                    <a:bodyPr/>
                    <a:lstStyle/>
                    <a:p>
                      <a:pPr latinLnBrk="1"/>
                      <a:r>
                        <a:rPr lang="ko-KR" altLang="en-US" sz="1200" dirty="0" smtClean="0">
                          <a:latin typeface="고도 M" panose="02000503000000020004" pitchFamily="2" charset="-127"/>
                          <a:ea typeface="고도 M" panose="02000503000000020004" pitchFamily="2" charset="-127"/>
                        </a:rPr>
                        <a:t>스토리 </a:t>
                      </a:r>
                      <a:r>
                        <a:rPr lang="ko-KR" altLang="en-US" sz="1200" dirty="0" err="1" smtClean="0">
                          <a:latin typeface="고도 M" panose="02000503000000020004" pitchFamily="2" charset="-127"/>
                          <a:ea typeface="고도 M" panose="02000503000000020004" pitchFamily="2" charset="-127"/>
                        </a:rPr>
                        <a:t>텔링</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주어진 </a:t>
                      </a:r>
                      <a:r>
                        <a:rPr lang="ko-KR" altLang="en-US" sz="1200" dirty="0" err="1" smtClean="0">
                          <a:latin typeface="고도 M" panose="02000503000000020004" pitchFamily="2" charset="-127"/>
                          <a:ea typeface="고도 M" panose="02000503000000020004" pitchFamily="2" charset="-127"/>
                        </a:rPr>
                        <a:t>시간동안</a:t>
                      </a:r>
                      <a:r>
                        <a:rPr lang="ko-KR" altLang="en-US" sz="1200" dirty="0" smtClean="0">
                          <a:latin typeface="고도 M" panose="02000503000000020004" pitchFamily="2" charset="-127"/>
                          <a:ea typeface="고도 M" panose="02000503000000020004" pitchFamily="2" charset="-127"/>
                        </a:rPr>
                        <a:t> 핵심 전하기</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핵심적인 메시지를 전달하기 좋은 구성법 연구</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err="1" smtClean="0">
                          <a:latin typeface="고도 M" panose="02000503000000020004" pitchFamily="2" charset="-127"/>
                          <a:ea typeface="고도 M" panose="02000503000000020004" pitchFamily="2" charset="-127"/>
                        </a:rPr>
                        <a:t>어필되기</a:t>
                      </a:r>
                      <a:r>
                        <a:rPr lang="ko-KR" altLang="en-US" sz="1200" dirty="0" smtClean="0">
                          <a:latin typeface="고도 M" panose="02000503000000020004" pitchFamily="2" charset="-127"/>
                          <a:ea typeface="고도 M" panose="02000503000000020004" pitchFamily="2" charset="-127"/>
                        </a:rPr>
                        <a:t> 좋은 단어</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사례 추출</a:t>
                      </a:r>
                      <a:endParaRPr lang="en-US" altLang="ko-KR" sz="12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200" dirty="0" smtClean="0">
                          <a:latin typeface="고도 M" panose="02000503000000020004" pitchFamily="2" charset="-127"/>
                          <a:ea typeface="고도 M" panose="02000503000000020004" pitchFamily="2" charset="-127"/>
                        </a:rPr>
                        <a:t>6hr</a:t>
                      </a:r>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5"/>
                  </a:ext>
                </a:extLst>
              </a:tr>
              <a:tr h="616579">
                <a:tc>
                  <a:txBody>
                    <a:bodyPr/>
                    <a:lstStyle/>
                    <a:p>
                      <a:pPr latinLnBrk="1"/>
                      <a:r>
                        <a:rPr lang="ko-KR" altLang="en-US" sz="1200" dirty="0" smtClean="0">
                          <a:latin typeface="고도 M" panose="02000503000000020004" pitchFamily="2" charset="-127"/>
                          <a:ea typeface="고도 M" panose="02000503000000020004" pitchFamily="2" charset="-127"/>
                        </a:rPr>
                        <a:t>감정 표현하기</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err="1" smtClean="0">
                          <a:latin typeface="고도 M" panose="02000503000000020004" pitchFamily="2" charset="-127"/>
                          <a:ea typeface="고도 M" panose="02000503000000020004" pitchFamily="2" charset="-127"/>
                        </a:rPr>
                        <a:t>호흡조절</a:t>
                      </a:r>
                      <a:r>
                        <a:rPr lang="ko-KR" altLang="en-US" sz="1200" dirty="0" smtClean="0">
                          <a:latin typeface="고도 M" panose="02000503000000020004" pitchFamily="2" charset="-127"/>
                          <a:ea typeface="고도 M" panose="02000503000000020004" pitchFamily="2" charset="-127"/>
                        </a:rPr>
                        <a:t> 활용한 성량 조절</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감정이입을 통한 감정 표현 훈련 </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도서 일부 발췌 부분</a:t>
                      </a:r>
                      <a:r>
                        <a:rPr lang="en-US" altLang="ko-KR" sz="1200" dirty="0" smtClean="0">
                          <a:latin typeface="고도 M" panose="02000503000000020004" pitchFamily="2" charset="-127"/>
                          <a:ea typeface="고도 M" panose="02000503000000020004" pitchFamily="2" charset="-127"/>
                        </a:rPr>
                        <a:t>)</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고도 M" panose="02000503000000020004" pitchFamily="2" charset="-127"/>
                          <a:ea typeface="고도 M" panose="02000503000000020004" pitchFamily="2" charset="-127"/>
                        </a:rPr>
                        <a:t>6hr</a:t>
                      </a:r>
                      <a:endParaRPr lang="ko-KR" altLang="en-US" sz="1200" dirty="0" smtClean="0">
                        <a:latin typeface="고도 M" panose="02000503000000020004" pitchFamily="2" charset="-127"/>
                        <a:ea typeface="고도 M" panose="02000503000000020004" pitchFamily="2" charset="-127"/>
                      </a:endParaRPr>
                    </a:p>
                    <a:p>
                      <a:pPr algn="ctr" latinLnBrk="1"/>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6"/>
                  </a:ext>
                </a:extLst>
              </a:tr>
              <a:tr h="616579">
                <a:tc>
                  <a:txBody>
                    <a:bodyPr/>
                    <a:lstStyle/>
                    <a:p>
                      <a:pPr latinLnBrk="1"/>
                      <a:r>
                        <a:rPr lang="ko-KR" altLang="en-US" sz="1200" dirty="0" smtClean="0">
                          <a:latin typeface="고도 M" panose="02000503000000020004" pitchFamily="2" charset="-127"/>
                          <a:ea typeface="고도 M" panose="02000503000000020004" pitchFamily="2" charset="-127"/>
                        </a:rPr>
                        <a:t>순발력 향상 스피치 훈련</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순발력 집중 트레이닝</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어휘력</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문장력 완성도 높이기</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무작위 주제 선정 후 발표 및 모니터링</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고도 M" panose="02000503000000020004" pitchFamily="2" charset="-127"/>
                          <a:ea typeface="고도 M" panose="02000503000000020004" pitchFamily="2" charset="-127"/>
                        </a:rPr>
                        <a:t>6hr</a:t>
                      </a:r>
                      <a:endParaRPr lang="ko-KR" altLang="en-US" sz="1200" dirty="0" smtClean="0">
                        <a:latin typeface="고도 M" panose="02000503000000020004" pitchFamily="2" charset="-127"/>
                        <a:ea typeface="고도 M" panose="02000503000000020004" pitchFamily="2" charset="-127"/>
                      </a:endParaRPr>
                    </a:p>
                    <a:p>
                      <a:pPr algn="ctr" latinLnBrk="1"/>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7"/>
                  </a:ext>
                </a:extLst>
              </a:tr>
              <a:tr h="436744">
                <a:tc>
                  <a:txBody>
                    <a:bodyPr/>
                    <a:lstStyle/>
                    <a:p>
                      <a:pPr latinLnBrk="1"/>
                      <a:r>
                        <a:rPr lang="ko-KR" altLang="en-US" sz="1200" dirty="0" smtClean="0">
                          <a:latin typeface="고도 M" panose="02000503000000020004" pitchFamily="2" charset="-127"/>
                          <a:ea typeface="고도 M" panose="02000503000000020004" pitchFamily="2" charset="-127"/>
                        </a:rPr>
                        <a:t>개별 발표</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주제에 맞는 자료 수집과 스피치 조합의 중간평가</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고도 M" panose="02000503000000020004" pitchFamily="2" charset="-127"/>
                          <a:ea typeface="고도 M" panose="02000503000000020004" pitchFamily="2" charset="-127"/>
                        </a:rPr>
                        <a:t>6hr</a:t>
                      </a:r>
                      <a:endParaRPr lang="ko-KR" altLang="en-US" sz="1200" dirty="0" smtClean="0">
                        <a:latin typeface="고도 M" panose="02000503000000020004" pitchFamily="2" charset="-127"/>
                        <a:ea typeface="고도 M" panose="02000503000000020004" pitchFamily="2" charset="-127"/>
                      </a:endParaRPr>
                    </a:p>
                    <a:p>
                      <a:pPr algn="ctr" latinLnBrk="1"/>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8"/>
                  </a:ext>
                </a:extLst>
              </a:tr>
              <a:tr h="796415">
                <a:tc>
                  <a:txBody>
                    <a:bodyPr/>
                    <a:lstStyle/>
                    <a:p>
                      <a:pPr latinLnBrk="1"/>
                      <a:r>
                        <a:rPr lang="ko-KR" altLang="en-US" sz="1200" dirty="0" smtClean="0">
                          <a:latin typeface="고도 M" panose="02000503000000020004" pitchFamily="2" charset="-127"/>
                          <a:ea typeface="고도 M" panose="02000503000000020004" pitchFamily="2" charset="-127"/>
                        </a:rPr>
                        <a:t>스피치 중간 점검</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말의 논리성</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정리되지 않은 </a:t>
                      </a:r>
                      <a:r>
                        <a:rPr lang="ko-KR" altLang="en-US" sz="1200" dirty="0" err="1" smtClean="0">
                          <a:latin typeface="고도 M" panose="02000503000000020004" pitchFamily="2" charset="-127"/>
                          <a:ea typeface="고도 M" panose="02000503000000020004" pitchFamily="2" charset="-127"/>
                        </a:rPr>
                        <a:t>문장구성</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불안한 제스처</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핵심 있는 스피치가 되고 있는 중간점검</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고도 M" panose="02000503000000020004" pitchFamily="2" charset="-127"/>
                          <a:ea typeface="고도 M" panose="02000503000000020004" pitchFamily="2" charset="-127"/>
                        </a:rPr>
                        <a:t>6hr</a:t>
                      </a:r>
                      <a:endParaRPr lang="ko-KR" altLang="en-US" sz="1200" dirty="0" smtClean="0">
                        <a:latin typeface="고도 M" panose="02000503000000020004" pitchFamily="2" charset="-127"/>
                        <a:ea typeface="고도 M" panose="02000503000000020004" pitchFamily="2" charset="-127"/>
                      </a:endParaRPr>
                    </a:p>
                    <a:p>
                      <a:pPr algn="ctr" latinLnBrk="1"/>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9"/>
                  </a:ext>
                </a:extLst>
              </a:tr>
              <a:tr h="436744">
                <a:tc>
                  <a:txBody>
                    <a:bodyPr/>
                    <a:lstStyle/>
                    <a:p>
                      <a:pPr latinLnBrk="1"/>
                      <a:r>
                        <a:rPr lang="ko-KR" altLang="en-US" sz="1200" dirty="0" err="1" smtClean="0">
                          <a:latin typeface="고도 M" panose="02000503000000020004" pitchFamily="2" charset="-127"/>
                          <a:ea typeface="고도 M" panose="02000503000000020004" pitchFamily="2" charset="-127"/>
                        </a:rPr>
                        <a:t>자울</a:t>
                      </a:r>
                      <a:r>
                        <a:rPr lang="ko-KR" altLang="en-US" sz="1200" dirty="0" smtClean="0">
                          <a:latin typeface="고도 M" panose="02000503000000020004" pitchFamily="2" charset="-127"/>
                          <a:ea typeface="고도 M" panose="02000503000000020004" pitchFamily="2" charset="-127"/>
                        </a:rPr>
                        <a:t> 주제 선정</a:t>
                      </a:r>
                      <a:endParaRPr lang="ko-KR" altLang="en-US" sz="12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200" dirty="0" smtClean="0">
                          <a:latin typeface="고도 M" panose="02000503000000020004" pitchFamily="2" charset="-127"/>
                          <a:ea typeface="고도 M" panose="02000503000000020004" pitchFamily="2" charset="-127"/>
                        </a:rPr>
                        <a:t>청중에게 강의 </a:t>
                      </a:r>
                      <a:r>
                        <a:rPr lang="en-US" altLang="ko-KR" sz="1200" dirty="0" smtClean="0">
                          <a:latin typeface="고도 M" panose="02000503000000020004" pitchFamily="2" charset="-127"/>
                          <a:ea typeface="고도 M" panose="02000503000000020004" pitchFamily="2" charset="-127"/>
                        </a:rPr>
                        <a:t>(</a:t>
                      </a:r>
                      <a:r>
                        <a:rPr lang="ko-KR" altLang="en-US" sz="1200" dirty="0" err="1" smtClean="0">
                          <a:latin typeface="고도 M" panose="02000503000000020004" pitchFamily="2" charset="-127"/>
                          <a:ea typeface="고도 M" panose="02000503000000020004" pitchFamily="2" charset="-127"/>
                        </a:rPr>
                        <a:t>영상초라영</a:t>
                      </a:r>
                      <a:r>
                        <a:rPr lang="en-US" altLang="ko-KR" sz="1200" dirty="0" smtClean="0">
                          <a:latin typeface="고도 M" panose="02000503000000020004" pitchFamily="2" charset="-127"/>
                          <a:ea typeface="고도 M" panose="02000503000000020004" pitchFamily="2" charset="-127"/>
                        </a:rPr>
                        <a:t>)</a:t>
                      </a:r>
                    </a:p>
                    <a:p>
                      <a:pPr marL="171450" indent="-171450" latinLnBrk="1">
                        <a:buFont typeface="Wingdings" panose="05000000000000000000" pitchFamily="2" charset="2"/>
                        <a:buChar char="ü"/>
                      </a:pPr>
                      <a:r>
                        <a:rPr lang="ko-KR" altLang="en-US" sz="1200" dirty="0" err="1" smtClean="0">
                          <a:latin typeface="고도 M" panose="02000503000000020004" pitchFamily="2" charset="-127"/>
                          <a:ea typeface="고도 M" panose="02000503000000020004" pitchFamily="2" charset="-127"/>
                        </a:rPr>
                        <a:t>강의구성</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스피치 등을 촬영 후 개별 피드백</a:t>
                      </a:r>
                      <a:endParaRPr lang="en-US" altLang="ko-KR" sz="1200" dirty="0" smtClean="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고도 M" panose="02000503000000020004" pitchFamily="2" charset="-127"/>
                          <a:ea typeface="고도 M" panose="02000503000000020004" pitchFamily="2" charset="-127"/>
                        </a:rPr>
                        <a:t>6hr</a:t>
                      </a:r>
                      <a:endParaRPr lang="ko-KR" altLang="en-US" sz="1200" dirty="0" smtClean="0">
                        <a:latin typeface="고도 M" panose="02000503000000020004" pitchFamily="2" charset="-127"/>
                        <a:ea typeface="고도 M" panose="02000503000000020004" pitchFamily="2" charset="-127"/>
                      </a:endParaRPr>
                    </a:p>
                    <a:p>
                      <a:pPr algn="ctr" latinLnBrk="1"/>
                      <a:endParaRPr lang="ko-KR" altLang="en-US" sz="12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10"/>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3308432154"/>
              </p:ext>
            </p:extLst>
          </p:nvPr>
        </p:nvGraphicFramePr>
        <p:xfrm>
          <a:off x="332656" y="899592"/>
          <a:ext cx="6204393" cy="1306448"/>
        </p:xfrm>
        <a:graphic>
          <a:graphicData uri="http://schemas.openxmlformats.org/drawingml/2006/table">
            <a:tbl>
              <a:tblPr firstRow="1" bandRow="1">
                <a:tableStyleId>{2D5ABB26-0587-4C30-8999-92F81FD0307C}</a:tableStyleId>
              </a:tblPr>
              <a:tblGrid>
                <a:gridCol w="1659315">
                  <a:extLst>
                    <a:ext uri="{9D8B030D-6E8A-4147-A177-3AD203B41FA5}">
                      <a16:colId xmlns:a16="http://schemas.microsoft.com/office/drawing/2014/main" val="20000"/>
                    </a:ext>
                  </a:extLst>
                </a:gridCol>
                <a:gridCol w="4545078">
                  <a:extLst>
                    <a:ext uri="{9D8B030D-6E8A-4147-A177-3AD203B41FA5}">
                      <a16:colId xmlns:a16="http://schemas.microsoft.com/office/drawing/2014/main" val="20001"/>
                    </a:ext>
                  </a:extLst>
                </a:gridCol>
              </a:tblGrid>
              <a:tr h="666368">
                <a:tc>
                  <a:txBody>
                    <a:bodyPr/>
                    <a:lstStyle/>
                    <a:p>
                      <a:pPr algn="ctr" latinLnBrk="1"/>
                      <a:r>
                        <a:rPr lang="ko-KR" altLang="en-US" sz="1400" dirty="0" smtClean="0">
                          <a:latin typeface="고도 M" panose="02000503000000020004" pitchFamily="2" charset="-127"/>
                          <a:ea typeface="고도 M" panose="02000503000000020004" pitchFamily="2" charset="-127"/>
                        </a:rPr>
                        <a:t>교육대상</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r>
                        <a:rPr lang="ko-KR" altLang="en-US" sz="1200" dirty="0" smtClean="0">
                          <a:latin typeface="고도 M" panose="02000503000000020004" pitchFamily="2" charset="-127"/>
                          <a:ea typeface="고도 M" panose="02000503000000020004" pitchFamily="2" charset="-127"/>
                        </a:rPr>
                        <a:t>학생</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일반인</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관리자</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관련학과 졸업생 및 재학생</a:t>
                      </a:r>
                      <a:r>
                        <a:rPr lang="en-US" altLang="ko-KR" sz="1200" dirty="0" smtClean="0">
                          <a:latin typeface="고도 M" panose="02000503000000020004" pitchFamily="2" charset="-127"/>
                          <a:ea typeface="고도 M" panose="02000503000000020004" pitchFamily="2" charset="-127"/>
                        </a:rPr>
                        <a:t>/ </a:t>
                      </a:r>
                    </a:p>
                    <a:p>
                      <a:pPr latinLnBrk="1"/>
                      <a:r>
                        <a:rPr lang="ko-KR" altLang="en-US" sz="1200" dirty="0" smtClean="0">
                          <a:latin typeface="고도 M" panose="02000503000000020004" pitchFamily="2" charset="-127"/>
                          <a:ea typeface="고도 M" panose="02000503000000020004" pitchFamily="2" charset="-127"/>
                        </a:rPr>
                        <a:t>업체 내 </a:t>
                      </a:r>
                      <a:r>
                        <a:rPr lang="ko-KR" altLang="en-US" sz="1200" dirty="0" err="1" smtClean="0">
                          <a:latin typeface="고도 M" panose="02000503000000020004" pitchFamily="2" charset="-127"/>
                          <a:ea typeface="고도 M" panose="02000503000000020004" pitchFamily="2" charset="-127"/>
                        </a:rPr>
                        <a:t>회의진행자</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내</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외부인과의 프레젠테이션 담당자</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발표 자신감을 높이고자 </a:t>
                      </a:r>
                      <a:r>
                        <a:rPr lang="ko-KR" altLang="en-US" sz="1200" dirty="0" err="1" smtClean="0">
                          <a:latin typeface="고도 M" panose="02000503000000020004" pitchFamily="2" charset="-127"/>
                          <a:ea typeface="고도 M" panose="02000503000000020004" pitchFamily="2" charset="-127"/>
                        </a:rPr>
                        <a:t>하는자</a:t>
                      </a:r>
                      <a:r>
                        <a:rPr lang="en-US" altLang="ko-KR" sz="1200" dirty="0" smtClean="0">
                          <a:latin typeface="고도 M" panose="02000503000000020004" pitchFamily="2" charset="-127"/>
                          <a:ea typeface="고도 M" panose="02000503000000020004" pitchFamily="2" charset="-127"/>
                        </a:rPr>
                        <a:t>, </a:t>
                      </a:r>
                      <a:r>
                        <a:rPr lang="ko-KR" altLang="en-US" sz="1200" dirty="0" err="1" smtClean="0">
                          <a:latin typeface="고도 M" panose="02000503000000020004" pitchFamily="2" charset="-127"/>
                          <a:ea typeface="고도 M" panose="02000503000000020004" pitchFamily="2" charset="-127"/>
                        </a:rPr>
                        <a:t>대중앞에서</a:t>
                      </a:r>
                      <a:r>
                        <a:rPr lang="ko-KR" altLang="en-US" sz="1200" dirty="0" smtClean="0">
                          <a:latin typeface="고도 M" panose="02000503000000020004" pitchFamily="2" charset="-127"/>
                          <a:ea typeface="고도 M" panose="02000503000000020004" pitchFamily="2" charset="-127"/>
                        </a:rPr>
                        <a:t> 공포증이 </a:t>
                      </a:r>
                      <a:r>
                        <a:rPr lang="ko-KR" altLang="en-US" sz="1200" dirty="0" err="1" smtClean="0">
                          <a:latin typeface="고도 M" panose="02000503000000020004" pitchFamily="2" charset="-127"/>
                          <a:ea typeface="고도 M" panose="02000503000000020004" pitchFamily="2" charset="-127"/>
                        </a:rPr>
                        <a:t>심한자</a:t>
                      </a:r>
                      <a:r>
                        <a:rPr lang="en-US" altLang="ko-KR" sz="1200" dirty="0" smtClean="0">
                          <a:latin typeface="고도 M" panose="02000503000000020004" pitchFamily="2" charset="-127"/>
                          <a:ea typeface="고도 M" panose="02000503000000020004" pitchFamily="2" charset="-127"/>
                        </a:rPr>
                        <a:t>.</a:t>
                      </a:r>
                      <a:endParaRPr lang="ko-KR" altLang="en-US" sz="1200" dirty="0">
                        <a:latin typeface="고도 M" panose="02000503000000020004" pitchFamily="2" charset="-127"/>
                        <a:ea typeface="고도 M" panose="02000503000000020004" pitchFamily="2" charset="-127"/>
                      </a:endParaRPr>
                    </a:p>
                  </a:txBody>
                  <a:tcPr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06935">
                <a:tc>
                  <a:txBody>
                    <a:bodyPr/>
                    <a:lstStyle/>
                    <a:p>
                      <a:pPr algn="ctr" latinLnBrk="1"/>
                      <a:r>
                        <a:rPr lang="ko-KR" altLang="en-US" sz="1400" dirty="0" smtClean="0">
                          <a:latin typeface="고도 M" panose="02000503000000020004" pitchFamily="2" charset="-127"/>
                          <a:ea typeface="고도 M" panose="02000503000000020004" pitchFamily="2" charset="-127"/>
                        </a:rPr>
                        <a:t>교육특징</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말의 양을 늘리는 스피치가 아닌 말의 질을 향상 시키는 스피치를 한다</a:t>
                      </a:r>
                      <a:r>
                        <a:rPr lang="en-US" altLang="ko-KR" sz="1200" dirty="0" smtClean="0">
                          <a:latin typeface="고도 M" panose="02000503000000020004" pitchFamily="2" charset="-127"/>
                          <a:ea typeface="고도 M" panose="02000503000000020004" pitchFamily="2" charset="-127"/>
                        </a:rPr>
                        <a:t>.</a:t>
                      </a:r>
                    </a:p>
                    <a:p>
                      <a:pPr marL="171450" indent="-171450" latinLnBrk="1">
                        <a:buFont typeface="Wingdings" panose="05000000000000000000" pitchFamily="2" charset="2"/>
                        <a:buChar char="§"/>
                      </a:pPr>
                      <a:r>
                        <a:rPr lang="ko-KR" altLang="en-US" sz="1200" dirty="0" err="1" smtClean="0">
                          <a:latin typeface="고도 M" panose="02000503000000020004" pitchFamily="2" charset="-127"/>
                          <a:ea typeface="고도 M" panose="02000503000000020004" pitchFamily="2" charset="-127"/>
                        </a:rPr>
                        <a:t>듣는이를</a:t>
                      </a:r>
                      <a:r>
                        <a:rPr lang="ko-KR" altLang="en-US" sz="1200" dirty="0" smtClean="0">
                          <a:latin typeface="고도 M" panose="02000503000000020004" pitchFamily="2" charset="-127"/>
                          <a:ea typeface="고도 M" panose="02000503000000020004" pitchFamily="2" charset="-127"/>
                        </a:rPr>
                        <a:t> 설득하고 감성을 터치하는 스피치를 한다</a:t>
                      </a:r>
                      <a:r>
                        <a:rPr lang="en-US" altLang="ko-KR" sz="1200" dirty="0" smtClean="0">
                          <a:latin typeface="고도 M" panose="02000503000000020004" pitchFamily="2" charset="-127"/>
                          <a:ea typeface="고도 M" panose="02000503000000020004" pitchFamily="2" charset="-127"/>
                        </a:rPr>
                        <a:t>.</a:t>
                      </a:r>
                      <a:endParaRPr lang="ko-KR" altLang="en-US" sz="1200" dirty="0">
                        <a:latin typeface="고도 M" panose="02000503000000020004" pitchFamily="2" charset="-127"/>
                        <a:ea typeface="고도 M" panose="02000503000000020004" pitchFamily="2" charset="-127"/>
                      </a:endParaRPr>
                    </a:p>
                  </a:txBody>
                  <a:tcP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extBox 1"/>
          <p:cNvSpPr txBox="1"/>
          <p:nvPr/>
        </p:nvSpPr>
        <p:spPr>
          <a:xfrm>
            <a:off x="332656" y="323528"/>
            <a:ext cx="4104456" cy="461665"/>
          </a:xfrm>
          <a:prstGeom prst="rect">
            <a:avLst/>
          </a:prstGeom>
          <a:noFill/>
        </p:spPr>
        <p:txBody>
          <a:bodyPr wrap="square" rtlCol="0">
            <a:spAutoFit/>
          </a:bodyPr>
          <a:lstStyle/>
          <a:p>
            <a:r>
              <a:rPr lang="ko-KR" altLang="en-US" sz="2400" dirty="0" smtClean="0">
                <a:latin typeface="고도 B" panose="02000503000000020004" pitchFamily="2" charset="-127"/>
                <a:ea typeface="고도 B" panose="02000503000000020004" pitchFamily="2" charset="-127"/>
              </a:rPr>
              <a:t>스피치 </a:t>
            </a:r>
            <a:r>
              <a:rPr lang="ko-KR" altLang="en-US" sz="2400" dirty="0" err="1" smtClean="0">
                <a:latin typeface="고도 B" panose="02000503000000020004" pitchFamily="2" charset="-127"/>
                <a:ea typeface="고도 B" panose="02000503000000020004" pitchFamily="2" charset="-127"/>
              </a:rPr>
              <a:t>지도사</a:t>
            </a:r>
            <a:r>
              <a:rPr lang="ko-KR" altLang="en-US" sz="2400" dirty="0" smtClean="0">
                <a:latin typeface="고도 B" panose="02000503000000020004" pitchFamily="2" charset="-127"/>
                <a:ea typeface="고도 B" panose="02000503000000020004" pitchFamily="2" charset="-127"/>
              </a:rPr>
              <a:t> </a:t>
            </a:r>
            <a:r>
              <a:rPr lang="ko-KR" altLang="en-US" sz="2400" dirty="0" smtClean="0">
                <a:latin typeface="고도 B" panose="02000503000000020004" pitchFamily="2" charset="-127"/>
                <a:ea typeface="고도 B" panose="02000503000000020004" pitchFamily="2" charset="-127"/>
              </a:rPr>
              <a:t>교육정보</a:t>
            </a:r>
            <a:endParaRPr lang="ko-KR" altLang="en-US" sz="2400" dirty="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031344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cstate="print">
            <a:extLst>
              <a:ext uri="{28A0092B-C50C-407E-A947-70E740481C1C}">
                <a14:useLocalDpi xmlns:a14="http://schemas.microsoft.com/office/drawing/2010/main" val="0"/>
              </a:ext>
            </a:extLst>
          </a:blip>
          <a:srcRect l="12247"/>
          <a:stretch/>
        </p:blipFill>
        <p:spPr>
          <a:xfrm>
            <a:off x="3280228" y="0"/>
            <a:ext cx="3577771" cy="2411760"/>
          </a:xfrm>
          <a:prstGeom prst="rect">
            <a:avLst/>
          </a:prstGeom>
        </p:spPr>
      </p:pic>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r="79945"/>
          <a:stretch/>
        </p:blipFill>
        <p:spPr>
          <a:xfrm>
            <a:off x="-16254" y="0"/>
            <a:ext cx="3296482" cy="2411760"/>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44131" y="5634"/>
            <a:ext cx="6929515" cy="2411760"/>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ko-KR" altLang="en-US"/>
          </a:p>
        </p:txBody>
      </p:sp>
      <p:sp>
        <p:nvSpPr>
          <p:cNvPr id="14" name="TextBox 13"/>
          <p:cNvSpPr txBox="1"/>
          <p:nvPr/>
        </p:nvSpPr>
        <p:spPr>
          <a:xfrm>
            <a:off x="44624" y="683567"/>
            <a:ext cx="4248472" cy="1231106"/>
          </a:xfrm>
          <a:prstGeom prst="rect">
            <a:avLst/>
          </a:prstGeom>
          <a:noFill/>
        </p:spPr>
        <p:txBody>
          <a:bodyPr wrap="square"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28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2800" dirty="0" smtClean="0">
              <a:solidFill>
                <a:schemeClr val="bg1"/>
              </a:solidFill>
              <a:latin typeface="고도 M" panose="02000503000000020004" pitchFamily="2" charset="-127"/>
              <a:ea typeface="고도 M" panose="02000503000000020004" pitchFamily="2" charset="-127"/>
            </a:endParaRPr>
          </a:p>
          <a:p>
            <a:r>
              <a:rPr lang="ko-KR" altLang="en-US" sz="2800" dirty="0" smtClean="0">
                <a:solidFill>
                  <a:schemeClr val="bg1"/>
                </a:solidFill>
                <a:latin typeface="고도 M" panose="02000503000000020004" pitchFamily="2" charset="-127"/>
                <a:ea typeface="고도 M" panose="02000503000000020004" pitchFamily="2" charset="-127"/>
              </a:rPr>
              <a:t>자격증 </a:t>
            </a:r>
            <a:r>
              <a:rPr lang="ko-KR" altLang="en-US" sz="2800" dirty="0" err="1" smtClean="0">
                <a:solidFill>
                  <a:schemeClr val="bg1"/>
                </a:solidFill>
                <a:latin typeface="고도 M" panose="02000503000000020004" pitchFamily="2" charset="-127"/>
                <a:ea typeface="고도 M" panose="02000503000000020004" pitchFamily="2" charset="-127"/>
              </a:rPr>
              <a:t>응시료</a:t>
            </a:r>
            <a:r>
              <a:rPr lang="ko-KR" altLang="en-US" sz="2800" dirty="0" smtClean="0">
                <a:solidFill>
                  <a:schemeClr val="bg1"/>
                </a:solidFill>
                <a:latin typeface="고도 M" panose="02000503000000020004" pitchFamily="2" charset="-127"/>
                <a:ea typeface="고도 M" panose="02000503000000020004" pitchFamily="2" charset="-127"/>
              </a:rPr>
              <a:t> 및 </a:t>
            </a:r>
            <a:r>
              <a:rPr lang="ko-KR" altLang="en-US" sz="2800" dirty="0" err="1" smtClean="0">
                <a:solidFill>
                  <a:schemeClr val="bg1"/>
                </a:solidFill>
                <a:latin typeface="고도 M" panose="02000503000000020004" pitchFamily="2" charset="-127"/>
                <a:ea typeface="고도 M" panose="02000503000000020004" pitchFamily="2" charset="-127"/>
              </a:rPr>
              <a:t>시수</a:t>
            </a:r>
            <a:endParaRPr lang="en-US" altLang="ko-KR" sz="2800" dirty="0" smtClean="0">
              <a:solidFill>
                <a:schemeClr val="bg1"/>
              </a:solidFill>
              <a:latin typeface="고도 M" panose="02000503000000020004" pitchFamily="2" charset="-127"/>
              <a:ea typeface="고도 M" panose="02000503000000020004" pitchFamily="2" charset="-127"/>
            </a:endParaRPr>
          </a:p>
        </p:txBody>
      </p:sp>
      <p:graphicFrame>
        <p:nvGraphicFramePr>
          <p:cNvPr id="2" name="표 1"/>
          <p:cNvGraphicFramePr>
            <a:graphicFrameLocks noGrp="1"/>
          </p:cNvGraphicFramePr>
          <p:nvPr>
            <p:extLst>
              <p:ext uri="{D42A27DB-BD31-4B8C-83A1-F6EECF244321}">
                <p14:modId xmlns:p14="http://schemas.microsoft.com/office/powerpoint/2010/main" val="4115126472"/>
              </p:ext>
            </p:extLst>
          </p:nvPr>
        </p:nvGraphicFramePr>
        <p:xfrm>
          <a:off x="404664" y="2699793"/>
          <a:ext cx="6048672" cy="5442600"/>
        </p:xfrm>
        <a:graphic>
          <a:graphicData uri="http://schemas.openxmlformats.org/drawingml/2006/table">
            <a:tbl>
              <a:tblPr firstRow="1" bandRow="1">
                <a:tableStyleId>{5C22544A-7EE6-4342-B048-85BDC9FD1C3A}</a:tableStyleId>
              </a:tblPr>
              <a:tblGrid>
                <a:gridCol w="998922">
                  <a:extLst>
                    <a:ext uri="{9D8B030D-6E8A-4147-A177-3AD203B41FA5}">
                      <a16:colId xmlns:a16="http://schemas.microsoft.com/office/drawing/2014/main" val="20000"/>
                    </a:ext>
                  </a:extLst>
                </a:gridCol>
                <a:gridCol w="2325415">
                  <a:extLst>
                    <a:ext uri="{9D8B030D-6E8A-4147-A177-3AD203B41FA5}">
                      <a16:colId xmlns:a16="http://schemas.microsoft.com/office/drawing/2014/main" val="20001"/>
                    </a:ext>
                  </a:extLst>
                </a:gridCol>
                <a:gridCol w="1932247">
                  <a:extLst>
                    <a:ext uri="{9D8B030D-6E8A-4147-A177-3AD203B41FA5}">
                      <a16:colId xmlns:a16="http://schemas.microsoft.com/office/drawing/2014/main" val="20002"/>
                    </a:ext>
                  </a:extLst>
                </a:gridCol>
                <a:gridCol w="792088">
                  <a:extLst>
                    <a:ext uri="{9D8B030D-6E8A-4147-A177-3AD203B41FA5}">
                      <a16:colId xmlns:a16="http://schemas.microsoft.com/office/drawing/2014/main" val="20003"/>
                    </a:ext>
                  </a:extLst>
                </a:gridCol>
              </a:tblGrid>
              <a:tr h="360039">
                <a:tc>
                  <a:txBody>
                    <a:bodyPr/>
                    <a:lstStyle/>
                    <a:p>
                      <a:pPr algn="ctr" latinLnBrk="1"/>
                      <a:r>
                        <a:rPr lang="ko-KR" altLang="en-US" sz="1400" dirty="0" smtClean="0"/>
                        <a:t>자격종류</a:t>
                      </a:r>
                      <a:endParaRPr lang="ko-KR" altLang="en-US" sz="1400" dirty="0"/>
                    </a:p>
                  </a:txBody>
                  <a:tcPr anchor="ctr"/>
                </a:tc>
                <a:tc>
                  <a:txBody>
                    <a:bodyPr/>
                    <a:lstStyle/>
                    <a:p>
                      <a:pPr algn="ctr" latinLnBrk="1"/>
                      <a:r>
                        <a:rPr lang="ko-KR" altLang="en-US" sz="1400" dirty="0" smtClean="0"/>
                        <a:t>자격증</a:t>
                      </a:r>
                      <a:endParaRPr lang="ko-KR" altLang="en-US" sz="1400" dirty="0"/>
                    </a:p>
                  </a:txBody>
                  <a:tcPr anchor="ctr"/>
                </a:tc>
                <a:tc>
                  <a:txBody>
                    <a:bodyPr/>
                    <a:lstStyle/>
                    <a:p>
                      <a:pPr algn="ctr" latinLnBrk="1"/>
                      <a:r>
                        <a:rPr lang="ko-KR" altLang="en-US" sz="1400" dirty="0" err="1" smtClean="0"/>
                        <a:t>응시료</a:t>
                      </a:r>
                      <a:endParaRPr lang="ko-KR" altLang="en-US" sz="1400" dirty="0"/>
                    </a:p>
                  </a:txBody>
                  <a:tcPr anchor="ctr"/>
                </a:tc>
                <a:tc>
                  <a:txBody>
                    <a:bodyPr/>
                    <a:lstStyle/>
                    <a:p>
                      <a:pPr algn="ctr" latinLnBrk="1"/>
                      <a:r>
                        <a:rPr lang="ko-KR" altLang="en-US" sz="1400" dirty="0" err="1" smtClean="0"/>
                        <a:t>시수</a:t>
                      </a:r>
                      <a:endParaRPr lang="ko-KR" altLang="en-US" sz="1400" dirty="0"/>
                    </a:p>
                  </a:txBody>
                  <a:tcPr anchor="ctr"/>
                </a:tc>
                <a:extLst>
                  <a:ext uri="{0D108BD9-81ED-4DB2-BD59-A6C34878D82A}">
                    <a16:rowId xmlns:a16="http://schemas.microsoft.com/office/drawing/2014/main" val="10000"/>
                  </a:ext>
                </a:extLst>
              </a:tr>
              <a:tr h="462051">
                <a:tc>
                  <a:txBody>
                    <a:bodyPr/>
                    <a:lstStyle/>
                    <a:p>
                      <a:pPr algn="ctr" latinLnBrk="1"/>
                      <a:r>
                        <a:rPr lang="ko-KR" altLang="en-US" sz="1400" dirty="0" smtClean="0"/>
                        <a:t>민간</a:t>
                      </a:r>
                      <a:endParaRPr lang="ko-KR" altLang="en-US" sz="1400" dirty="0"/>
                    </a:p>
                  </a:txBody>
                  <a:tcPr anchor="ctr"/>
                </a:tc>
                <a:tc>
                  <a:txBody>
                    <a:bodyPr/>
                    <a:lstStyle/>
                    <a:p>
                      <a:pPr algn="ctr" latinLnBrk="1"/>
                      <a:r>
                        <a:rPr lang="ko-KR" altLang="en-US" sz="1400" dirty="0" smtClean="0"/>
                        <a:t>병원코디네이터</a:t>
                      </a:r>
                      <a:endParaRPr lang="ko-KR" altLang="en-US" sz="1400" dirty="0"/>
                    </a:p>
                  </a:txBody>
                  <a:tcPr anchor="ctr"/>
                </a:tc>
                <a:tc>
                  <a:txBody>
                    <a:bodyPr/>
                    <a:lstStyle/>
                    <a:p>
                      <a:pPr algn="ctr" latinLnBrk="1"/>
                      <a:r>
                        <a:rPr lang="en-US" altLang="ko-KR" sz="1400" dirty="0" smtClean="0"/>
                        <a:t>30,000</a:t>
                      </a:r>
                      <a:endParaRPr lang="ko-KR" altLang="en-US" sz="1400" dirty="0"/>
                    </a:p>
                  </a:txBody>
                  <a:tcPr anchor="ctr"/>
                </a:tc>
                <a:tc>
                  <a:txBody>
                    <a:bodyPr/>
                    <a:lstStyle/>
                    <a:p>
                      <a:pPr algn="ctr" latinLnBrk="1"/>
                      <a:r>
                        <a:rPr lang="en-US" altLang="ko-KR" sz="1400" dirty="0" smtClean="0"/>
                        <a:t>42hr</a:t>
                      </a:r>
                      <a:endParaRPr lang="ko-KR" altLang="en-US" sz="1400" dirty="0"/>
                    </a:p>
                  </a:txBody>
                  <a:tcPr anchor="ctr"/>
                </a:tc>
                <a:extLst>
                  <a:ext uri="{0D108BD9-81ED-4DB2-BD59-A6C34878D82A}">
                    <a16:rowId xmlns:a16="http://schemas.microsoft.com/office/drawing/2014/main" val="10001"/>
                  </a:ext>
                </a:extLst>
              </a:tr>
              <a:tr h="462051">
                <a:tc>
                  <a:txBody>
                    <a:bodyPr/>
                    <a:lstStyle/>
                    <a:p>
                      <a:pPr algn="ctr" latinLnBrk="1"/>
                      <a:r>
                        <a:rPr lang="ko-KR" altLang="en-US" sz="1400" dirty="0" smtClean="0"/>
                        <a:t>민간</a:t>
                      </a:r>
                      <a:endParaRPr lang="ko-KR" altLang="en-US" sz="1400" dirty="0"/>
                    </a:p>
                  </a:txBody>
                  <a:tcPr anchor="ctr"/>
                </a:tc>
                <a:tc>
                  <a:txBody>
                    <a:bodyPr/>
                    <a:lstStyle/>
                    <a:p>
                      <a:pPr algn="ctr" latinLnBrk="1"/>
                      <a:r>
                        <a:rPr lang="ko-KR" altLang="en-US" sz="1400" dirty="0" err="1" smtClean="0"/>
                        <a:t>뷰티코디네이터</a:t>
                      </a:r>
                      <a:endParaRPr lang="ko-KR" altLang="en-US" sz="1400" dirty="0"/>
                    </a:p>
                  </a:txBody>
                  <a:tcPr anchor="ctr"/>
                </a:tc>
                <a:tc>
                  <a:txBody>
                    <a:bodyPr/>
                    <a:lstStyle/>
                    <a:p>
                      <a:pPr algn="ctr" latinLnBrk="1"/>
                      <a:r>
                        <a:rPr lang="en-US" altLang="ko-KR" sz="1400" dirty="0" smtClean="0"/>
                        <a:t>30,000</a:t>
                      </a:r>
                      <a:endParaRPr lang="ko-KR" altLang="en-US" sz="1400" dirty="0"/>
                    </a:p>
                  </a:txBody>
                  <a:tcPr anchor="ctr"/>
                </a:tc>
                <a:tc>
                  <a:txBody>
                    <a:bodyPr/>
                    <a:lstStyle/>
                    <a:p>
                      <a:pPr algn="ctr" latinLnBrk="1"/>
                      <a:r>
                        <a:rPr lang="en-US" altLang="ko-KR" sz="1400" dirty="0" smtClean="0"/>
                        <a:t>60hr</a:t>
                      </a:r>
                      <a:endParaRPr lang="ko-KR" altLang="en-US" sz="1400" dirty="0"/>
                    </a:p>
                  </a:txBody>
                  <a:tcPr anchor="ctr"/>
                </a:tc>
                <a:extLst>
                  <a:ext uri="{0D108BD9-81ED-4DB2-BD59-A6C34878D82A}">
                    <a16:rowId xmlns:a16="http://schemas.microsoft.com/office/drawing/2014/main" val="10002"/>
                  </a:ext>
                </a:extLst>
              </a:tr>
              <a:tr h="462051">
                <a:tc>
                  <a:txBody>
                    <a:bodyPr/>
                    <a:lstStyle/>
                    <a:p>
                      <a:pPr algn="ctr" latinLnBrk="1"/>
                      <a:r>
                        <a:rPr lang="ko-KR" altLang="en-US" sz="1400" dirty="0" smtClean="0"/>
                        <a:t>민간</a:t>
                      </a:r>
                      <a:endParaRPr lang="ko-KR" altLang="en-US" sz="1400" dirty="0"/>
                    </a:p>
                  </a:txBody>
                  <a:tcPr anchor="ctr"/>
                </a:tc>
                <a:tc>
                  <a:txBody>
                    <a:bodyPr/>
                    <a:lstStyle/>
                    <a:p>
                      <a:pPr algn="ctr" latinLnBrk="1"/>
                      <a:r>
                        <a:rPr lang="ko-KR" altLang="en-US" sz="1400" dirty="0" smtClean="0"/>
                        <a:t>치과서비스코디네이터</a:t>
                      </a:r>
                      <a:endParaRPr lang="ko-KR" altLang="en-US" sz="1400" dirty="0"/>
                    </a:p>
                  </a:txBody>
                  <a:tcPr anchor="ctr"/>
                </a:tc>
                <a:tc>
                  <a:txBody>
                    <a:bodyPr/>
                    <a:lstStyle/>
                    <a:p>
                      <a:pPr algn="ctr" latinLnBrk="1"/>
                      <a:r>
                        <a:rPr lang="en-US" altLang="ko-KR" sz="1400" dirty="0" smtClean="0"/>
                        <a:t>60,000</a:t>
                      </a:r>
                      <a:endParaRPr lang="ko-KR" altLang="en-US" sz="1400" dirty="0"/>
                    </a:p>
                  </a:txBody>
                  <a:tcPr anchor="ctr"/>
                </a:tc>
                <a:tc>
                  <a:txBody>
                    <a:bodyPr/>
                    <a:lstStyle/>
                    <a:p>
                      <a:pPr algn="ctr" latinLnBrk="1"/>
                      <a:r>
                        <a:rPr lang="en-US" altLang="ko-KR" sz="1400" dirty="0" smtClean="0"/>
                        <a:t>60hr</a:t>
                      </a:r>
                      <a:endParaRPr lang="ko-KR" altLang="en-US" sz="1400" dirty="0"/>
                    </a:p>
                  </a:txBody>
                  <a:tcPr anchor="ctr"/>
                </a:tc>
                <a:extLst>
                  <a:ext uri="{0D108BD9-81ED-4DB2-BD59-A6C34878D82A}">
                    <a16:rowId xmlns:a16="http://schemas.microsoft.com/office/drawing/2014/main" val="10003"/>
                  </a:ext>
                </a:extLst>
              </a:tr>
              <a:tr h="462051">
                <a:tc>
                  <a:txBody>
                    <a:bodyPr/>
                    <a:lstStyle/>
                    <a:p>
                      <a:pPr algn="ctr" latinLnBrk="1"/>
                      <a:r>
                        <a:rPr lang="ko-KR" altLang="en-US" sz="1400" dirty="0" smtClean="0"/>
                        <a:t>민간</a:t>
                      </a:r>
                      <a:endParaRPr lang="ko-KR" altLang="en-US" sz="1400" dirty="0"/>
                    </a:p>
                  </a:txBody>
                  <a:tcPr anchor="ctr"/>
                </a:tc>
                <a:tc>
                  <a:txBody>
                    <a:bodyPr/>
                    <a:lstStyle/>
                    <a:p>
                      <a:pPr algn="ctr" latinLnBrk="1"/>
                      <a:r>
                        <a:rPr lang="ko-KR" altLang="en-US" sz="1400" dirty="0" smtClean="0"/>
                        <a:t>서비스매니저</a:t>
                      </a:r>
                      <a:endParaRPr lang="ko-KR" altLang="en-US" sz="1400" dirty="0"/>
                    </a:p>
                  </a:txBody>
                  <a:tcPr anchor="ctr"/>
                </a:tc>
                <a:tc>
                  <a:txBody>
                    <a:bodyPr/>
                    <a:lstStyle/>
                    <a:p>
                      <a:pPr algn="ctr" latinLnBrk="1"/>
                      <a:r>
                        <a:rPr lang="en-US" altLang="ko-KR" sz="1400" dirty="0" smtClean="0"/>
                        <a:t>30,000</a:t>
                      </a:r>
                      <a:endParaRPr lang="ko-KR" altLang="en-US" sz="1400" dirty="0"/>
                    </a:p>
                  </a:txBody>
                  <a:tcPr anchor="ctr"/>
                </a:tc>
                <a:tc>
                  <a:txBody>
                    <a:bodyPr/>
                    <a:lstStyle/>
                    <a:p>
                      <a:pPr algn="ctr" latinLnBrk="1"/>
                      <a:r>
                        <a:rPr lang="en-US" altLang="ko-KR" sz="1400" dirty="0" smtClean="0"/>
                        <a:t>40hr</a:t>
                      </a:r>
                      <a:endParaRPr lang="ko-KR" altLang="en-US" sz="1400" dirty="0"/>
                    </a:p>
                  </a:txBody>
                  <a:tcPr anchor="ctr"/>
                </a:tc>
                <a:extLst>
                  <a:ext uri="{0D108BD9-81ED-4DB2-BD59-A6C34878D82A}">
                    <a16:rowId xmlns:a16="http://schemas.microsoft.com/office/drawing/2014/main" val="10004"/>
                  </a:ext>
                </a:extLst>
              </a:tr>
              <a:tr h="462051">
                <a:tc>
                  <a:txBody>
                    <a:bodyPr/>
                    <a:lstStyle/>
                    <a:p>
                      <a:pPr algn="ctr" latinLnBrk="1"/>
                      <a:r>
                        <a:rPr lang="ko-KR" altLang="en-US" sz="1400" dirty="0" smtClean="0"/>
                        <a:t>민간</a:t>
                      </a:r>
                      <a:endParaRPr lang="ko-KR" altLang="en-US" sz="1400" dirty="0"/>
                    </a:p>
                  </a:txBody>
                  <a:tcPr anchor="ctr"/>
                </a:tc>
                <a:tc>
                  <a:txBody>
                    <a:bodyPr/>
                    <a:lstStyle/>
                    <a:p>
                      <a:pPr algn="ctr" latinLnBrk="1"/>
                      <a:r>
                        <a:rPr lang="ko-KR" altLang="en-US" sz="1400" dirty="0" err="1" smtClean="0"/>
                        <a:t>노인심리상담사</a:t>
                      </a:r>
                      <a:endParaRPr lang="ko-KR" altLang="en-US" sz="1400" dirty="0"/>
                    </a:p>
                  </a:txBody>
                  <a:tcPr anchor="ctr"/>
                </a:tc>
                <a:tc>
                  <a:txBody>
                    <a:bodyPr/>
                    <a:lstStyle/>
                    <a:p>
                      <a:pPr algn="ctr" latinLnBrk="1"/>
                      <a:r>
                        <a:rPr lang="en-US" altLang="ko-KR" sz="1400" dirty="0" smtClean="0"/>
                        <a:t>30,000</a:t>
                      </a:r>
                      <a:endParaRPr lang="ko-KR" altLang="en-US" sz="1400" dirty="0"/>
                    </a:p>
                  </a:txBody>
                  <a:tcPr anchor="ctr"/>
                </a:tc>
                <a:tc>
                  <a:txBody>
                    <a:bodyPr/>
                    <a:lstStyle/>
                    <a:p>
                      <a:pPr algn="ctr" latinLnBrk="1"/>
                      <a:r>
                        <a:rPr lang="en-US" altLang="ko-KR" sz="1400" dirty="0" smtClean="0"/>
                        <a:t>35hr</a:t>
                      </a:r>
                      <a:endParaRPr lang="ko-KR" altLang="en-US" sz="1400" dirty="0"/>
                    </a:p>
                  </a:txBody>
                  <a:tcPr anchor="ctr"/>
                </a:tc>
                <a:extLst>
                  <a:ext uri="{0D108BD9-81ED-4DB2-BD59-A6C34878D82A}">
                    <a16:rowId xmlns:a16="http://schemas.microsoft.com/office/drawing/2014/main" val="10005"/>
                  </a:ext>
                </a:extLst>
              </a:tr>
              <a:tr h="462051">
                <a:tc>
                  <a:txBody>
                    <a:bodyPr/>
                    <a:lstStyle/>
                    <a:p>
                      <a:pPr algn="ctr" latinLnBrk="1"/>
                      <a:r>
                        <a:rPr lang="ko-KR" altLang="en-US" sz="1400" dirty="0" smtClean="0"/>
                        <a:t>민간</a:t>
                      </a:r>
                      <a:endParaRPr lang="ko-KR" altLang="en-US" sz="1400" dirty="0"/>
                    </a:p>
                  </a:txBody>
                  <a:tcPr anchor="ctr"/>
                </a:tc>
                <a:tc>
                  <a:txBody>
                    <a:bodyPr/>
                    <a:lstStyle/>
                    <a:p>
                      <a:pPr algn="ctr" latinLnBrk="1"/>
                      <a:r>
                        <a:rPr lang="en-US" altLang="ko-KR" sz="1400" dirty="0" smtClean="0"/>
                        <a:t>CS</a:t>
                      </a:r>
                      <a:r>
                        <a:rPr lang="ko-KR" altLang="en-US" sz="1400" dirty="0" smtClean="0"/>
                        <a:t>컨설턴트</a:t>
                      </a:r>
                      <a:endParaRPr lang="ko-KR" altLang="en-US" sz="1400" dirty="0"/>
                    </a:p>
                  </a:txBody>
                  <a:tcPr anchor="ctr"/>
                </a:tc>
                <a:tc>
                  <a:txBody>
                    <a:bodyPr/>
                    <a:lstStyle/>
                    <a:p>
                      <a:pPr algn="ctr" latinLnBrk="1"/>
                      <a:r>
                        <a:rPr lang="en-US" altLang="ko-KR" sz="1400" dirty="0" smtClean="0"/>
                        <a:t>30,000</a:t>
                      </a:r>
                      <a:endParaRPr lang="ko-KR" altLang="en-US" sz="1400" dirty="0"/>
                    </a:p>
                  </a:txBody>
                  <a:tcPr anchor="ctr"/>
                </a:tc>
                <a:tc>
                  <a:txBody>
                    <a:bodyPr/>
                    <a:lstStyle/>
                    <a:p>
                      <a:pPr algn="ctr" latinLnBrk="1"/>
                      <a:r>
                        <a:rPr lang="en-US" altLang="ko-KR" sz="1400" dirty="0" smtClean="0"/>
                        <a:t>50hr</a:t>
                      </a:r>
                      <a:endParaRPr lang="ko-KR" altLang="en-US" sz="1400" dirty="0"/>
                    </a:p>
                  </a:txBody>
                  <a:tcPr anchor="ctr"/>
                </a:tc>
                <a:extLst>
                  <a:ext uri="{0D108BD9-81ED-4DB2-BD59-A6C34878D82A}">
                    <a16:rowId xmlns:a16="http://schemas.microsoft.com/office/drawing/2014/main" val="10006"/>
                  </a:ext>
                </a:extLst>
              </a:tr>
              <a:tr h="462051">
                <a:tc>
                  <a:txBody>
                    <a:bodyPr/>
                    <a:lstStyle/>
                    <a:p>
                      <a:pPr algn="ctr" latinLnBrk="1"/>
                      <a:r>
                        <a:rPr lang="ko-KR" altLang="en-US" sz="1400" dirty="0" smtClean="0"/>
                        <a:t>민간</a:t>
                      </a:r>
                      <a:endParaRPr lang="ko-KR" altLang="en-US" sz="1400" dirty="0"/>
                    </a:p>
                  </a:txBody>
                  <a:tcPr anchor="ctr"/>
                </a:tc>
                <a:tc>
                  <a:txBody>
                    <a:bodyPr/>
                    <a:lstStyle/>
                    <a:p>
                      <a:pPr algn="ctr" latinLnBrk="1"/>
                      <a:r>
                        <a:rPr lang="ko-KR" altLang="en-US" sz="1400" dirty="0" smtClean="0"/>
                        <a:t>병원서비스강사</a:t>
                      </a:r>
                      <a:endParaRPr lang="ko-KR" altLang="en-US" sz="1400" dirty="0"/>
                    </a:p>
                  </a:txBody>
                  <a:tcPr anchor="ctr"/>
                </a:tc>
                <a:tc>
                  <a:txBody>
                    <a:bodyPr/>
                    <a:lstStyle/>
                    <a:p>
                      <a:pPr algn="ctr" latinLnBrk="1"/>
                      <a:r>
                        <a:rPr lang="en-US" altLang="ko-KR" sz="1400" dirty="0" smtClean="0"/>
                        <a:t>50,000</a:t>
                      </a:r>
                      <a:endParaRPr lang="ko-KR" altLang="en-US" sz="1400" dirty="0"/>
                    </a:p>
                  </a:txBody>
                  <a:tcPr anchor="ctr"/>
                </a:tc>
                <a:tc>
                  <a:txBody>
                    <a:bodyPr/>
                    <a:lstStyle/>
                    <a:p>
                      <a:pPr algn="ctr" latinLnBrk="1"/>
                      <a:r>
                        <a:rPr lang="en-US" altLang="ko-KR" sz="1400" dirty="0" smtClean="0"/>
                        <a:t>60hr</a:t>
                      </a:r>
                      <a:endParaRPr lang="ko-KR" altLang="en-US" sz="1400" dirty="0"/>
                    </a:p>
                  </a:txBody>
                  <a:tcPr anchor="ctr"/>
                </a:tc>
                <a:extLst>
                  <a:ext uri="{0D108BD9-81ED-4DB2-BD59-A6C34878D82A}">
                    <a16:rowId xmlns:a16="http://schemas.microsoft.com/office/drawing/2014/main" val="10007"/>
                  </a:ext>
                </a:extLst>
              </a:tr>
              <a:tr h="462051">
                <a:tc>
                  <a:txBody>
                    <a:bodyPr/>
                    <a:lstStyle/>
                    <a:p>
                      <a:pPr algn="ctr" latinLnBrk="1"/>
                      <a:r>
                        <a:rPr lang="ko-KR" altLang="en-US" sz="1400" dirty="0" smtClean="0"/>
                        <a:t>민간</a:t>
                      </a:r>
                      <a:endParaRPr lang="ko-KR" altLang="en-US" sz="1400" dirty="0"/>
                    </a:p>
                  </a:txBody>
                  <a:tcPr anchor="ctr"/>
                </a:tc>
                <a:tc>
                  <a:txBody>
                    <a:bodyPr/>
                    <a:lstStyle/>
                    <a:p>
                      <a:pPr algn="ctr" latinLnBrk="1"/>
                      <a:r>
                        <a:rPr lang="ko-KR" altLang="en-US" sz="1400" dirty="0" smtClean="0"/>
                        <a:t>보험심사평가사</a:t>
                      </a:r>
                      <a:endParaRPr lang="ko-KR" altLang="en-US" sz="1400" dirty="0"/>
                    </a:p>
                  </a:txBody>
                  <a:tcPr anchor="ctr"/>
                </a:tc>
                <a:tc>
                  <a:txBody>
                    <a:bodyPr/>
                    <a:lstStyle/>
                    <a:p>
                      <a:pPr algn="ctr" latinLnBrk="1"/>
                      <a:r>
                        <a:rPr lang="en-US" altLang="ko-KR" sz="1400" dirty="0" smtClean="0"/>
                        <a:t>60,000</a:t>
                      </a:r>
                      <a:endParaRPr lang="ko-KR" altLang="en-US" sz="1400" dirty="0"/>
                    </a:p>
                  </a:txBody>
                  <a:tcPr anchor="ctr"/>
                </a:tc>
                <a:tc>
                  <a:txBody>
                    <a:bodyPr/>
                    <a:lstStyle/>
                    <a:p>
                      <a:pPr algn="ctr" latinLnBrk="1"/>
                      <a:r>
                        <a:rPr lang="en-US" altLang="ko-KR" sz="1400" dirty="0" smtClean="0"/>
                        <a:t>60hr</a:t>
                      </a:r>
                      <a:endParaRPr lang="ko-KR" altLang="en-US" sz="1400" dirty="0"/>
                    </a:p>
                  </a:txBody>
                  <a:tcPr anchor="ctr"/>
                </a:tc>
                <a:extLst>
                  <a:ext uri="{0D108BD9-81ED-4DB2-BD59-A6C34878D82A}">
                    <a16:rowId xmlns:a16="http://schemas.microsoft.com/office/drawing/2014/main" val="10008"/>
                  </a:ext>
                </a:extLst>
              </a:tr>
              <a:tr h="462051">
                <a:tc>
                  <a:txBody>
                    <a:bodyPr/>
                    <a:lstStyle/>
                    <a:p>
                      <a:pPr algn="ctr" latinLnBrk="1"/>
                      <a:r>
                        <a:rPr lang="ko-KR" altLang="en-US" sz="1400" dirty="0" smtClean="0"/>
                        <a:t>민간</a:t>
                      </a:r>
                      <a:endParaRPr lang="ko-KR" altLang="en-US" sz="1400" dirty="0"/>
                    </a:p>
                  </a:txBody>
                  <a:tcPr anchor="ctr"/>
                </a:tc>
                <a:tc>
                  <a:txBody>
                    <a:bodyPr/>
                    <a:lstStyle/>
                    <a:p>
                      <a:pPr algn="ctr" latinLnBrk="1"/>
                      <a:r>
                        <a:rPr lang="ko-KR" altLang="en-US" sz="1400" dirty="0" err="1" smtClean="0"/>
                        <a:t>아동돌봄지도사</a:t>
                      </a:r>
                      <a:endParaRPr lang="ko-KR" altLang="en-US" sz="1400" dirty="0"/>
                    </a:p>
                  </a:txBody>
                  <a:tcPr anchor="ctr"/>
                </a:tc>
                <a:tc>
                  <a:txBody>
                    <a:bodyPr/>
                    <a:lstStyle/>
                    <a:p>
                      <a:pPr algn="ctr" latinLnBrk="1"/>
                      <a:r>
                        <a:rPr lang="en-US" altLang="ko-KR" sz="1400" dirty="0" smtClean="0"/>
                        <a:t>30,000</a:t>
                      </a:r>
                      <a:endParaRPr lang="ko-KR" altLang="en-US" sz="1400" dirty="0"/>
                    </a:p>
                  </a:txBody>
                  <a:tcPr anchor="ctr"/>
                </a:tc>
                <a:tc>
                  <a:txBody>
                    <a:bodyPr/>
                    <a:lstStyle/>
                    <a:p>
                      <a:pPr algn="ctr" latinLnBrk="1"/>
                      <a:r>
                        <a:rPr lang="en-US" altLang="ko-KR" sz="1400" dirty="0" smtClean="0"/>
                        <a:t>40hr</a:t>
                      </a:r>
                      <a:endParaRPr lang="ko-KR" altLang="en-US" sz="1400" dirty="0"/>
                    </a:p>
                  </a:txBody>
                  <a:tcPr anchor="ctr"/>
                </a:tc>
                <a:extLst>
                  <a:ext uri="{0D108BD9-81ED-4DB2-BD59-A6C34878D82A}">
                    <a16:rowId xmlns:a16="http://schemas.microsoft.com/office/drawing/2014/main" val="10009"/>
                  </a:ext>
                </a:extLst>
              </a:tr>
              <a:tr h="462051">
                <a:tc>
                  <a:txBody>
                    <a:bodyPr/>
                    <a:lstStyle/>
                    <a:p>
                      <a:pPr algn="ctr" latinLnBrk="1"/>
                      <a:r>
                        <a:rPr lang="ko-KR" altLang="en-US" sz="1400" dirty="0" smtClean="0"/>
                        <a:t>공인</a:t>
                      </a:r>
                      <a:endParaRPr lang="ko-KR" altLang="en-US" sz="1400" dirty="0"/>
                    </a:p>
                  </a:txBody>
                  <a:tcPr anchor="ctr"/>
                </a:tc>
                <a:tc>
                  <a:txBody>
                    <a:bodyPr/>
                    <a:lstStyle/>
                    <a:p>
                      <a:pPr algn="ctr" latinLnBrk="1"/>
                      <a:r>
                        <a:rPr lang="en-US" altLang="ko-KR" sz="1400" dirty="0" smtClean="0"/>
                        <a:t>SMAT (1</a:t>
                      </a:r>
                      <a:r>
                        <a:rPr lang="ko-KR" altLang="en-US" sz="1400" dirty="0" smtClean="0"/>
                        <a:t>급</a:t>
                      </a:r>
                      <a:r>
                        <a:rPr lang="en-US" altLang="ko-KR" sz="1400" dirty="0" smtClean="0"/>
                        <a:t>,2</a:t>
                      </a:r>
                      <a:r>
                        <a:rPr lang="ko-KR" altLang="en-US" sz="1400" dirty="0" smtClean="0"/>
                        <a:t>급</a:t>
                      </a:r>
                      <a:r>
                        <a:rPr lang="en-US" altLang="ko-KR" sz="1400" dirty="0" smtClean="0"/>
                        <a:t>,3</a:t>
                      </a:r>
                      <a:r>
                        <a:rPr lang="ko-KR" altLang="en-US" sz="1400" dirty="0" smtClean="0"/>
                        <a:t>급</a:t>
                      </a:r>
                      <a:r>
                        <a:rPr lang="en-US" altLang="ko-KR" sz="1400" dirty="0" smtClean="0"/>
                        <a:t>)</a:t>
                      </a:r>
                      <a:endParaRPr lang="ko-KR" altLang="en-US" sz="1400" dirty="0"/>
                    </a:p>
                  </a:txBody>
                  <a:tcPr anchor="ctr"/>
                </a:tc>
                <a:tc>
                  <a:txBody>
                    <a:bodyPr/>
                    <a:lstStyle/>
                    <a:p>
                      <a:pPr algn="ctr" latinLnBrk="1"/>
                      <a:r>
                        <a:rPr lang="en-US" altLang="ko-KR" sz="1400" dirty="0" smtClean="0"/>
                        <a:t>20,000~50,000</a:t>
                      </a:r>
                      <a:endParaRPr lang="ko-KR" altLang="en-US" sz="1400" dirty="0"/>
                    </a:p>
                  </a:txBody>
                  <a:tcPr anchor="ctr"/>
                </a:tc>
                <a:tc>
                  <a:txBody>
                    <a:bodyPr/>
                    <a:lstStyle/>
                    <a:p>
                      <a:pPr algn="ctr" latinLnBrk="1"/>
                      <a:r>
                        <a:rPr lang="en-US" altLang="ko-KR" sz="1400" dirty="0" smtClean="0"/>
                        <a:t>60hr</a:t>
                      </a:r>
                      <a:endParaRPr lang="ko-KR" altLang="en-US" sz="1400" dirty="0"/>
                    </a:p>
                  </a:txBody>
                  <a:tcPr anchor="ctr"/>
                </a:tc>
                <a:extLst>
                  <a:ext uri="{0D108BD9-81ED-4DB2-BD59-A6C34878D82A}">
                    <a16:rowId xmlns:a16="http://schemas.microsoft.com/office/drawing/2014/main" val="10010"/>
                  </a:ext>
                </a:extLst>
              </a:tr>
              <a:tr h="462051">
                <a:tc>
                  <a:txBody>
                    <a:bodyPr/>
                    <a:lstStyle/>
                    <a:p>
                      <a:pPr algn="ctr" latinLnBrk="1"/>
                      <a:r>
                        <a:rPr lang="ko-KR" altLang="en-US" sz="1400" dirty="0" smtClean="0"/>
                        <a:t>국가</a:t>
                      </a:r>
                      <a:endParaRPr lang="ko-KR" altLang="en-US" sz="1400" dirty="0"/>
                    </a:p>
                  </a:txBody>
                  <a:tcPr anchor="ctr"/>
                </a:tc>
                <a:tc>
                  <a:txBody>
                    <a:bodyPr/>
                    <a:lstStyle/>
                    <a:p>
                      <a:pPr algn="ctr" latinLnBrk="1"/>
                      <a:r>
                        <a:rPr lang="ko-KR" altLang="en-US" sz="1400" dirty="0" err="1" smtClean="0"/>
                        <a:t>네일아트</a:t>
                      </a:r>
                      <a:endParaRPr lang="ko-KR" altLang="en-US" sz="1400" dirty="0"/>
                    </a:p>
                  </a:txBody>
                  <a:tcPr anchor="ctr"/>
                </a:tc>
                <a:tc>
                  <a:txBody>
                    <a:bodyPr/>
                    <a:lstStyle/>
                    <a:p>
                      <a:pPr algn="ctr" latinLnBrk="1"/>
                      <a:r>
                        <a:rPr lang="en-US" altLang="ko-KR" sz="1400" dirty="0" smtClean="0"/>
                        <a:t>120,000~150,000</a:t>
                      </a:r>
                      <a:endParaRPr lang="ko-KR" altLang="en-US" sz="1400" dirty="0"/>
                    </a:p>
                  </a:txBody>
                  <a:tcPr anchor="ctr"/>
                </a:tc>
                <a:tc>
                  <a:txBody>
                    <a:bodyPr/>
                    <a:lstStyle/>
                    <a:p>
                      <a:pPr algn="ctr" latinLnBrk="1"/>
                      <a:r>
                        <a:rPr lang="en-US" altLang="ko-KR" sz="1400" dirty="0" smtClean="0"/>
                        <a:t>60hr</a:t>
                      </a:r>
                      <a:endParaRPr lang="ko-KR" altLang="en-US" sz="1400" dirty="0"/>
                    </a:p>
                  </a:txBody>
                  <a:tcPr anchor="ctr"/>
                </a:tc>
                <a:extLst>
                  <a:ext uri="{0D108BD9-81ED-4DB2-BD59-A6C34878D82A}">
                    <a16:rowId xmlns:a16="http://schemas.microsoft.com/office/drawing/2014/main" val="10011"/>
                  </a:ext>
                </a:extLst>
              </a:tr>
            </a:tbl>
          </a:graphicData>
        </a:graphic>
      </p:graphicFrame>
      <p:sp>
        <p:nvSpPr>
          <p:cNvPr id="4" name="TextBox 3"/>
          <p:cNvSpPr txBox="1"/>
          <p:nvPr/>
        </p:nvSpPr>
        <p:spPr>
          <a:xfrm>
            <a:off x="620688" y="8388424"/>
            <a:ext cx="5544616" cy="338554"/>
          </a:xfrm>
          <a:prstGeom prst="rect">
            <a:avLst/>
          </a:prstGeom>
          <a:noFill/>
        </p:spPr>
        <p:txBody>
          <a:bodyPr wrap="square" rtlCol="0">
            <a:spAutoFit/>
          </a:bodyPr>
          <a:lstStyle/>
          <a:p>
            <a:pPr algn="ctr"/>
            <a:r>
              <a:rPr lang="en-US" altLang="ko-KR" sz="1600" b="1" dirty="0" smtClean="0">
                <a:solidFill>
                  <a:srgbClr val="FF0000"/>
                </a:solidFill>
              </a:rPr>
              <a:t>※ </a:t>
            </a:r>
            <a:r>
              <a:rPr lang="ko-KR" altLang="en-US" sz="1600" b="1" dirty="0" smtClean="0">
                <a:solidFill>
                  <a:srgbClr val="FF0000"/>
                </a:solidFill>
              </a:rPr>
              <a:t>모든 수업의 시간과 내용은 맞춤형으로 가능합니다</a:t>
            </a:r>
            <a:endParaRPr lang="ko-KR" altLang="en-US" sz="1600" b="1" dirty="0">
              <a:solidFill>
                <a:srgbClr val="FF0000"/>
              </a:solidFill>
            </a:endParaRPr>
          </a:p>
        </p:txBody>
      </p:sp>
    </p:spTree>
    <p:extLst>
      <p:ext uri="{BB962C8B-B14F-4D97-AF65-F5344CB8AC3E}">
        <p14:creationId xmlns:p14="http://schemas.microsoft.com/office/powerpoint/2010/main" val="14331648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640" y="1115616"/>
            <a:ext cx="6408712" cy="6617196"/>
          </a:xfrm>
          <a:prstGeom prst="rect">
            <a:avLst/>
          </a:prstGeom>
          <a:noFill/>
        </p:spPr>
        <p:txBody>
          <a:bodyPr wrap="square" rtlCol="0">
            <a:spAutoFit/>
          </a:bodyPr>
          <a:lstStyle/>
          <a:p>
            <a:r>
              <a:rPr lang="ko-KR" altLang="en-US" sz="2800" dirty="0" smtClean="0">
                <a:latin typeface="고도 M" panose="02000503000000020004" pitchFamily="2" charset="-127"/>
                <a:ea typeface="고도 M" panose="02000503000000020004" pitchFamily="2" charset="-127"/>
              </a:rPr>
              <a:t>고등학교 커리어디자인 컨설팅 </a:t>
            </a:r>
            <a:endParaRPr lang="en-US" altLang="ko-KR" sz="2800" dirty="0" smtClean="0">
              <a:latin typeface="고도 M" panose="02000503000000020004" pitchFamily="2" charset="-127"/>
              <a:ea typeface="고도 M" panose="02000503000000020004" pitchFamily="2" charset="-127"/>
            </a:endParaRPr>
          </a:p>
          <a:p>
            <a:endParaRPr lang="en-US" altLang="ko-KR" dirty="0" smtClean="0">
              <a:latin typeface="고도 M" panose="02000503000000020004" pitchFamily="2" charset="-127"/>
              <a:ea typeface="고도 M" panose="02000503000000020004" pitchFamily="2" charset="-127"/>
            </a:endParaRPr>
          </a:p>
          <a:p>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방과 후 자격증 반 운영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주말 속성 반</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캠프 등</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smtClean="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특정과 교사연수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해당산업 전망과 전문지식 </a:t>
            </a:r>
            <a:r>
              <a:rPr lang="en-US" altLang="ko-KR" dirty="0" smtClean="0">
                <a:latin typeface="고도 M" panose="02000503000000020004" pitchFamily="2" charset="-127"/>
                <a:ea typeface="고도 M" panose="02000503000000020004" pitchFamily="2" charset="-127"/>
              </a:rPr>
              <a:t>&amp; </a:t>
            </a:r>
            <a:r>
              <a:rPr lang="ko-KR" altLang="en-US" dirty="0" smtClean="0">
                <a:latin typeface="고도 M" panose="02000503000000020004" pitchFamily="2" charset="-127"/>
                <a:ea typeface="고도 M" panose="02000503000000020004" pitchFamily="2" charset="-127"/>
              </a:rPr>
              <a:t>교수법 </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취업  및 실습 연결 </a:t>
            </a:r>
            <a:r>
              <a:rPr lang="en-US" altLang="ko-KR" dirty="0" smtClean="0">
                <a:latin typeface="고도 M" panose="02000503000000020004" pitchFamily="2" charset="-127"/>
                <a:ea typeface="고도 M" panose="02000503000000020004" pitchFamily="2" charset="-127"/>
              </a:rPr>
              <a:t>(</a:t>
            </a:r>
            <a:r>
              <a:rPr lang="ko-KR" altLang="en-US" dirty="0" err="1" smtClean="0">
                <a:latin typeface="고도 M" panose="02000503000000020004" pitchFamily="2" charset="-127"/>
                <a:ea typeface="고도 M" panose="02000503000000020004" pitchFamily="2" charset="-127"/>
              </a:rPr>
              <a:t>강남권</a:t>
            </a:r>
            <a:r>
              <a:rPr lang="ko-KR" altLang="en-US" dirty="0" smtClean="0">
                <a:latin typeface="고도 M" panose="02000503000000020004" pitchFamily="2" charset="-127"/>
                <a:ea typeface="고도 M" panose="02000503000000020004" pitchFamily="2" charset="-127"/>
              </a:rPr>
              <a:t> 대형 병원 인력지원 </a:t>
            </a:r>
            <a:r>
              <a:rPr lang="en-US" altLang="ko-KR" dirty="0" smtClean="0">
                <a:latin typeface="고도 M" panose="02000503000000020004" pitchFamily="2" charset="-127"/>
                <a:ea typeface="고도 M" panose="02000503000000020004" pitchFamily="2" charset="-127"/>
              </a:rPr>
              <a:t>MOU)</a:t>
            </a:r>
          </a:p>
          <a:p>
            <a:pPr marL="342900" indent="-342900">
              <a:buFont typeface="+mj-lt"/>
              <a:buAutoNum type="arabicPeriod"/>
            </a:pPr>
            <a:endParaRPr lang="en-US" altLang="ko-KR" dirty="0" smtClean="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의료관광 </a:t>
            </a:r>
            <a:r>
              <a:rPr lang="ko-KR" altLang="en-US" dirty="0" err="1" smtClean="0">
                <a:latin typeface="고도 M" panose="02000503000000020004" pitchFamily="2" charset="-127"/>
                <a:ea typeface="고도 M" panose="02000503000000020004" pitchFamily="2" charset="-127"/>
              </a:rPr>
              <a:t>전문반</a:t>
            </a:r>
            <a:r>
              <a:rPr lang="ko-KR" altLang="en-US" dirty="0" smtClean="0">
                <a:latin typeface="고도 M" panose="02000503000000020004" pitchFamily="2" charset="-127"/>
                <a:ea typeface="고도 M" panose="02000503000000020004" pitchFamily="2" charset="-127"/>
              </a:rPr>
              <a:t> 운영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병원 취업용이</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smtClean="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서비스전문직 </a:t>
            </a:r>
            <a:r>
              <a:rPr lang="ko-KR" altLang="en-US" dirty="0" err="1" smtClean="0">
                <a:latin typeface="고도 M" panose="02000503000000020004" pitchFamily="2" charset="-127"/>
                <a:ea typeface="고도 M" panose="02000503000000020004" pitchFamily="2" charset="-127"/>
              </a:rPr>
              <a:t>심화반</a:t>
            </a:r>
            <a:r>
              <a:rPr lang="ko-KR" altLang="en-US" dirty="0" smtClean="0">
                <a:latin typeface="고도 M" panose="02000503000000020004" pitchFamily="2" charset="-127"/>
                <a:ea typeface="고도 M" panose="02000503000000020004" pitchFamily="2" charset="-127"/>
              </a:rPr>
              <a:t> 운영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서비스계열 취업용이</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취업진로지도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이력서</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자소서</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면접</a:t>
            </a:r>
            <a:r>
              <a:rPr lang="en-US" altLang="ko-KR" dirty="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컨설팅</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현장실무자 특강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호텔</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항공</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경영</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법률 등</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err="1" smtClean="0">
                <a:latin typeface="고도 M" panose="02000503000000020004" pitchFamily="2" charset="-127"/>
                <a:ea typeface="고도 M" panose="02000503000000020004" pitchFamily="2" charset="-127"/>
              </a:rPr>
              <a:t>스피치반</a:t>
            </a:r>
            <a:r>
              <a:rPr lang="ko-KR" altLang="en-US" dirty="0" smtClean="0">
                <a:latin typeface="고도 M" panose="02000503000000020004" pitchFamily="2" charset="-127"/>
                <a:ea typeface="고도 M" panose="02000503000000020004" pitchFamily="2" charset="-127"/>
              </a:rPr>
              <a:t> 운영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아나운서</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리포터</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연기자 진행</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퍼스널컬러 </a:t>
            </a:r>
            <a:r>
              <a:rPr lang="en-US" altLang="ko-KR" dirty="0" smtClean="0">
                <a:latin typeface="고도 M" panose="02000503000000020004" pitchFamily="2" charset="-127"/>
                <a:ea typeface="고도 M" panose="02000503000000020004" pitchFamily="2" charset="-127"/>
              </a:rPr>
              <a:t>&amp; </a:t>
            </a:r>
            <a:r>
              <a:rPr lang="ko-KR" altLang="en-US" dirty="0" smtClean="0">
                <a:latin typeface="고도 M" panose="02000503000000020004" pitchFamily="2" charset="-127"/>
                <a:ea typeface="고도 M" panose="02000503000000020004" pitchFamily="2" charset="-127"/>
              </a:rPr>
              <a:t>감정노동 </a:t>
            </a:r>
            <a:r>
              <a:rPr lang="ko-KR" altLang="en-US" dirty="0" err="1" smtClean="0">
                <a:latin typeface="고도 M" panose="02000503000000020004" pitchFamily="2" charset="-127"/>
                <a:ea typeface="고도 M" panose="02000503000000020004" pitchFamily="2" charset="-127"/>
              </a:rPr>
              <a:t>힐링반</a:t>
            </a:r>
            <a:r>
              <a:rPr lang="ko-KR" altLang="en-US" dirty="0" smtClean="0">
                <a:latin typeface="고도 M" panose="02000503000000020004" pitchFamily="2" charset="-127"/>
                <a:ea typeface="고도 M" panose="02000503000000020004" pitchFamily="2" charset="-127"/>
              </a:rPr>
              <a:t>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자격증 및 컬러 </a:t>
            </a:r>
            <a:r>
              <a:rPr lang="ko-KR" altLang="en-US" dirty="0" err="1" smtClean="0">
                <a:latin typeface="고도 M" panose="02000503000000020004" pitchFamily="2" charset="-127"/>
                <a:ea typeface="고도 M" panose="02000503000000020004" pitchFamily="2" charset="-127"/>
              </a:rPr>
              <a:t>테라피</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r>
              <a:rPr lang="en-US" altLang="ko-KR" dirty="0" smtClean="0">
                <a:latin typeface="고도 M" panose="02000503000000020004" pitchFamily="2" charset="-127"/>
                <a:ea typeface="고도 M" panose="02000503000000020004" pitchFamily="2" charset="-127"/>
              </a:rPr>
              <a:t>10. </a:t>
            </a:r>
            <a:r>
              <a:rPr lang="ko-KR" altLang="en-US" dirty="0" smtClean="0">
                <a:latin typeface="고도 M" panose="02000503000000020004" pitchFamily="2" charset="-127"/>
                <a:ea typeface="고도 M" panose="02000503000000020004" pitchFamily="2" charset="-127"/>
              </a:rPr>
              <a:t>학교탐방체험 홍보 컨설팅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강의 </a:t>
            </a:r>
            <a:r>
              <a:rPr lang="ko-KR" altLang="en-US" dirty="0" err="1" smtClean="0">
                <a:latin typeface="고도 M" panose="02000503000000020004" pitchFamily="2" charset="-127"/>
                <a:ea typeface="고도 M" panose="02000503000000020004" pitchFamily="2" charset="-127"/>
              </a:rPr>
              <a:t>콘텐츠</a:t>
            </a:r>
            <a:r>
              <a:rPr lang="ko-KR" altLang="en-US" dirty="0" smtClean="0">
                <a:latin typeface="고도 M" panose="02000503000000020004" pitchFamily="2" charset="-127"/>
                <a:ea typeface="고도 M" panose="02000503000000020004" pitchFamily="2" charset="-127"/>
              </a:rPr>
              <a:t> 지원 </a:t>
            </a:r>
            <a:r>
              <a:rPr lang="en-US" altLang="ko-KR" dirty="0" smtClean="0">
                <a:latin typeface="고도 M" panose="02000503000000020004" pitchFamily="2" charset="-127"/>
                <a:ea typeface="고도 M" panose="02000503000000020004" pitchFamily="2" charset="-127"/>
              </a:rPr>
              <a:t>&amp; </a:t>
            </a:r>
            <a:r>
              <a:rPr lang="ko-KR" altLang="en-US" dirty="0" smtClean="0">
                <a:latin typeface="고도 M" panose="02000503000000020004" pitchFamily="2" charset="-127"/>
                <a:ea typeface="고도 M" panose="02000503000000020004" pitchFamily="2" charset="-127"/>
              </a:rPr>
              <a:t>강사배정</a:t>
            </a:r>
            <a:r>
              <a:rPr lang="en-US" altLang="ko-KR" dirty="0" smtClean="0">
                <a:latin typeface="고도 M" panose="02000503000000020004" pitchFamily="2" charset="-127"/>
                <a:ea typeface="고도 M" panose="02000503000000020004" pitchFamily="2" charset="-127"/>
              </a:rPr>
              <a:t>)</a:t>
            </a:r>
          </a:p>
          <a:p>
            <a:pPr marL="342900" indent="-342900">
              <a:buAutoNum type="arabicPeriod"/>
            </a:pPr>
            <a:endParaRPr lang="ko-KR" altLang="en-US" dirty="0">
              <a:latin typeface="고도 M" panose="02000503000000020004" pitchFamily="2" charset="-127"/>
              <a:ea typeface="고도 M" panose="02000503000000020004" pitchFamily="2" charset="-127"/>
            </a:endParaRPr>
          </a:p>
        </p:txBody>
      </p:sp>
      <p:sp>
        <p:nvSpPr>
          <p:cNvPr id="3" name="사각형: 잘린 한쪽 모서리 28">
            <a:extLst>
              <a:ext uri="{FF2B5EF4-FFF2-40B4-BE49-F238E27FC236}">
                <a16:creationId xmlns:a16="http://schemas.microsoft.com/office/drawing/2014/main" id="{B1A25455-AC8B-4742-91B1-2E409919DE88}"/>
              </a:ext>
            </a:extLst>
          </p:cNvPr>
          <p:cNvSpPr/>
          <p:nvPr/>
        </p:nvSpPr>
        <p:spPr>
          <a:xfrm>
            <a:off x="22707" y="323528"/>
            <a:ext cx="2023533" cy="594454"/>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 name="TextBox 3">
            <a:extLst>
              <a:ext uri="{FF2B5EF4-FFF2-40B4-BE49-F238E27FC236}">
                <a16:creationId xmlns:a16="http://schemas.microsoft.com/office/drawing/2014/main" id="{605697AB-4736-434C-8EA4-97A0EDB977D1}"/>
              </a:ext>
            </a:extLst>
          </p:cNvPr>
          <p:cNvSpPr txBox="1"/>
          <p:nvPr/>
        </p:nvSpPr>
        <p:spPr>
          <a:xfrm>
            <a:off x="1914044" y="323528"/>
            <a:ext cx="1408912" cy="646331"/>
          </a:xfrm>
          <a:prstGeom prst="rect">
            <a:avLst/>
          </a:prstGeom>
          <a:noFill/>
        </p:spPr>
        <p:txBody>
          <a:bodyPr wrap="none" rtlCol="0">
            <a:spAutoFit/>
          </a:bodyPr>
          <a:lstStyle/>
          <a:p>
            <a:pPr defTabSz="914400">
              <a:defRPr/>
            </a:pPr>
            <a:r>
              <a:rPr lang="en-US" altLang="ko-KR" sz="3600" dirty="0" smtClean="0">
                <a:ln>
                  <a:solidFill>
                    <a:schemeClr val="bg1"/>
                  </a:solidFill>
                </a:ln>
                <a:solidFill>
                  <a:schemeClr val="accent5"/>
                </a:solidFill>
                <a:latin typeface="고도 M" panose="02000503000000020004" pitchFamily="2" charset="-127"/>
                <a:ea typeface="고도 M" panose="02000503000000020004" pitchFamily="2" charset="-127"/>
              </a:rPr>
              <a:t>To do</a:t>
            </a:r>
            <a:endParaRPr lang="ko-KR" altLang="en-US" sz="3600" dirty="0">
              <a:ln>
                <a:solidFill>
                  <a:schemeClr val="bg1"/>
                </a:solidFill>
              </a:ln>
              <a:solidFill>
                <a:schemeClr val="accent5"/>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4E3A4207-F84A-4DAD-AD8E-956566AFB709}"/>
              </a:ext>
            </a:extLst>
          </p:cNvPr>
          <p:cNvSpPr txBox="1"/>
          <p:nvPr/>
        </p:nvSpPr>
        <p:spPr>
          <a:xfrm>
            <a:off x="110449" y="325269"/>
            <a:ext cx="886781" cy="646331"/>
          </a:xfrm>
          <a:prstGeom prst="rect">
            <a:avLst/>
          </a:prstGeom>
          <a:noFill/>
        </p:spPr>
        <p:txBody>
          <a:bodyPr wrap="none" rtlCol="0">
            <a:spAutoFit/>
          </a:bodyPr>
          <a:lstStyle/>
          <a:p>
            <a:pPr defTabSz="914400">
              <a:defRPr/>
            </a:pPr>
            <a:r>
              <a:rPr lang="en-US" altLang="ko-KR" sz="3600" dirty="0" err="1" smtClean="0">
                <a:solidFill>
                  <a:prstClr val="white"/>
                </a:solidFill>
                <a:latin typeface="고도 M" panose="02000503000000020004" pitchFamily="2" charset="-127"/>
                <a:ea typeface="고도 M" panose="02000503000000020004" pitchFamily="2" charset="-127"/>
              </a:rPr>
              <a:t>Etc</a:t>
            </a:r>
            <a:endParaRPr lang="ko-KR" altLang="en-US" sz="3600" dirty="0">
              <a:solidFill>
                <a:prstClr val="white"/>
              </a:solidFill>
              <a:latin typeface="고도 M" panose="02000503000000020004" pitchFamily="2" charset="-127"/>
              <a:ea typeface="고도 M" panose="02000503000000020004" pitchFamily="2" charset="-127"/>
            </a:endParaRPr>
          </a:p>
        </p:txBody>
      </p:sp>
      <p:sp>
        <p:nvSpPr>
          <p:cNvPr id="6" name="TextBox 5"/>
          <p:cNvSpPr txBox="1"/>
          <p:nvPr/>
        </p:nvSpPr>
        <p:spPr>
          <a:xfrm>
            <a:off x="110449" y="7740352"/>
            <a:ext cx="6486903" cy="1200329"/>
          </a:xfrm>
          <a:prstGeom prst="rect">
            <a:avLst/>
          </a:prstGeom>
          <a:solidFill>
            <a:srgbClr val="002060"/>
          </a:solidFill>
        </p:spPr>
        <p:txBody>
          <a:bodyPr wrap="square" rtlCol="0">
            <a:spAutoFit/>
          </a:bodyPr>
          <a:lstStyle/>
          <a:p>
            <a:r>
              <a:rPr lang="ko-KR" altLang="en-US" dirty="0" smtClean="0">
                <a:solidFill>
                  <a:schemeClr val="bg1"/>
                </a:solidFill>
                <a:latin typeface="고도 M" panose="02000503000000020004" pitchFamily="2" charset="-127"/>
                <a:ea typeface="고도 M" panose="02000503000000020004" pitchFamily="2" charset="-127"/>
              </a:rPr>
              <a:t>한국커리어디자인교육원은</a:t>
            </a:r>
            <a:endParaRPr lang="en-US" altLang="ko-KR" dirty="0" smtClean="0">
              <a:solidFill>
                <a:schemeClr val="bg1"/>
              </a:solidFill>
              <a:latin typeface="고도 M" panose="02000503000000020004" pitchFamily="2" charset="-127"/>
              <a:ea typeface="고도 M" panose="02000503000000020004" pitchFamily="2" charset="-127"/>
            </a:endParaRPr>
          </a:p>
          <a:p>
            <a:r>
              <a:rPr lang="ko-KR" altLang="en-US" dirty="0" smtClean="0">
                <a:solidFill>
                  <a:schemeClr val="bg1"/>
                </a:solidFill>
                <a:latin typeface="고도 M" panose="02000503000000020004" pitchFamily="2" charset="-127"/>
                <a:ea typeface="고도 M" panose="02000503000000020004" pitchFamily="2" charset="-127"/>
              </a:rPr>
              <a:t>학생에게는 즐겁고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유용한 학습을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dirty="0" smtClean="0">
                <a:solidFill>
                  <a:schemeClr val="bg1"/>
                </a:solidFill>
                <a:latin typeface="고도 M" panose="02000503000000020004" pitchFamily="2" charset="-127"/>
                <a:ea typeface="고도 M" panose="02000503000000020004" pitchFamily="2" charset="-127"/>
              </a:rPr>
              <a:t>선생님에게는 수업에 용이하고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간편한 관리방식을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dirty="0" smtClean="0">
                <a:solidFill>
                  <a:schemeClr val="bg1"/>
                </a:solidFill>
                <a:latin typeface="고도 M" panose="02000503000000020004" pitchFamily="2" charset="-127"/>
                <a:ea typeface="고도 M" panose="02000503000000020004" pitchFamily="2" charset="-127"/>
              </a:rPr>
              <a:t>학교에는 장기적이고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실용성 있는 프로그램을 제공합니다</a:t>
            </a:r>
            <a:r>
              <a:rPr lang="en-US" altLang="ko-KR" dirty="0" smtClean="0">
                <a:solidFill>
                  <a:schemeClr val="bg1"/>
                </a:solidFill>
                <a:latin typeface="고도 M" panose="02000503000000020004" pitchFamily="2" charset="-127"/>
                <a:ea typeface="고도 M" panose="02000503000000020004" pitchFamily="2" charset="-127"/>
              </a:rPr>
              <a:t>.</a:t>
            </a:r>
          </a:p>
        </p:txBody>
      </p:sp>
      <p:cxnSp>
        <p:nvCxnSpPr>
          <p:cNvPr id="7" name="직선 연결선 6">
            <a:extLst>
              <a:ext uri="{FF2B5EF4-FFF2-40B4-BE49-F238E27FC236}">
                <a16:creationId xmlns:a16="http://schemas.microsoft.com/office/drawing/2014/main" id="{1861A193-E730-4DA7-8AFE-797AE759AD14}"/>
              </a:ext>
            </a:extLst>
          </p:cNvPr>
          <p:cNvCxnSpPr>
            <a:cxnSpLocks/>
          </p:cNvCxnSpPr>
          <p:nvPr/>
        </p:nvCxnSpPr>
        <p:spPr>
          <a:xfrm flipV="1">
            <a:off x="0" y="883004"/>
            <a:ext cx="3789040" cy="16588"/>
          </a:xfrm>
          <a:prstGeom prst="line">
            <a:avLst/>
          </a:prstGeom>
          <a:noFill/>
          <a:ln w="38100" cap="flat" cmpd="sng" algn="ctr">
            <a:solidFill>
              <a:srgbClr val="40A8C8"/>
            </a:solidFill>
            <a:prstDash val="solid"/>
            <a:miter lim="800000"/>
          </a:ln>
          <a:effectLst/>
        </p:spPr>
      </p:cxnSp>
    </p:spTree>
    <p:extLst>
      <p:ext uri="{BB962C8B-B14F-4D97-AF65-F5344CB8AC3E}">
        <p14:creationId xmlns:p14="http://schemas.microsoft.com/office/powerpoint/2010/main" val="4003668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640" y="1115616"/>
            <a:ext cx="6408712" cy="6894195"/>
          </a:xfrm>
          <a:prstGeom prst="rect">
            <a:avLst/>
          </a:prstGeom>
          <a:noFill/>
        </p:spPr>
        <p:txBody>
          <a:bodyPr wrap="square" rtlCol="0">
            <a:spAutoFit/>
          </a:bodyPr>
          <a:lstStyle/>
          <a:p>
            <a:r>
              <a:rPr lang="ko-KR" altLang="en-US" sz="2800" dirty="0" smtClean="0">
                <a:latin typeface="고도 M" panose="02000503000000020004" pitchFamily="2" charset="-127"/>
                <a:ea typeface="고도 M" panose="02000503000000020004" pitchFamily="2" charset="-127"/>
              </a:rPr>
              <a:t>대학교 커리어디자인 컨설팅 </a:t>
            </a:r>
            <a:endParaRPr lang="en-US" altLang="ko-KR" sz="2800" dirty="0" smtClean="0">
              <a:latin typeface="고도 M" panose="02000503000000020004" pitchFamily="2" charset="-127"/>
              <a:ea typeface="고도 M" panose="02000503000000020004" pitchFamily="2" charset="-127"/>
            </a:endParaRPr>
          </a:p>
          <a:p>
            <a:endParaRPr lang="en-US" altLang="ko-KR" dirty="0" smtClean="0">
              <a:latin typeface="고도 M" panose="02000503000000020004" pitchFamily="2" charset="-127"/>
              <a:ea typeface="고도 M" panose="02000503000000020004" pitchFamily="2" charset="-127"/>
            </a:endParaRPr>
          </a:p>
          <a:p>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교과 외 자격증 반 운영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주말 속성 반</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캠프 등</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smtClean="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특정과 교사연수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해당산업 전망과 전문지식 </a:t>
            </a:r>
            <a:r>
              <a:rPr lang="en-US" altLang="ko-KR" dirty="0" smtClean="0">
                <a:latin typeface="고도 M" panose="02000503000000020004" pitchFamily="2" charset="-127"/>
                <a:ea typeface="고도 M" panose="02000503000000020004" pitchFamily="2" charset="-127"/>
              </a:rPr>
              <a:t>&amp; </a:t>
            </a:r>
            <a:r>
              <a:rPr lang="ko-KR" altLang="en-US" dirty="0" smtClean="0">
                <a:latin typeface="고도 M" panose="02000503000000020004" pitchFamily="2" charset="-127"/>
                <a:ea typeface="고도 M" panose="02000503000000020004" pitchFamily="2" charset="-127"/>
              </a:rPr>
              <a:t>교수법 </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취업  및 실습 연결 </a:t>
            </a:r>
            <a:r>
              <a:rPr lang="en-US" altLang="ko-KR" dirty="0" smtClean="0">
                <a:latin typeface="고도 M" panose="02000503000000020004" pitchFamily="2" charset="-127"/>
                <a:ea typeface="고도 M" panose="02000503000000020004" pitchFamily="2" charset="-127"/>
              </a:rPr>
              <a:t>(</a:t>
            </a:r>
            <a:r>
              <a:rPr lang="ko-KR" altLang="en-US" dirty="0" err="1" smtClean="0">
                <a:latin typeface="고도 M" panose="02000503000000020004" pitchFamily="2" charset="-127"/>
                <a:ea typeface="고도 M" panose="02000503000000020004" pitchFamily="2" charset="-127"/>
              </a:rPr>
              <a:t>강남권</a:t>
            </a:r>
            <a:r>
              <a:rPr lang="ko-KR" altLang="en-US" dirty="0" smtClean="0">
                <a:latin typeface="고도 M" panose="02000503000000020004" pitchFamily="2" charset="-127"/>
                <a:ea typeface="고도 M" panose="02000503000000020004" pitchFamily="2" charset="-127"/>
              </a:rPr>
              <a:t> 대형 병원 인력지원 </a:t>
            </a:r>
            <a:r>
              <a:rPr lang="en-US" altLang="ko-KR" dirty="0" smtClean="0">
                <a:latin typeface="고도 M" panose="02000503000000020004" pitchFamily="2" charset="-127"/>
                <a:ea typeface="고도 M" panose="02000503000000020004" pitchFamily="2" charset="-127"/>
              </a:rPr>
              <a:t>MOU)</a:t>
            </a:r>
          </a:p>
          <a:p>
            <a:pPr marL="342900" indent="-342900">
              <a:buFont typeface="+mj-lt"/>
              <a:buAutoNum type="arabicPeriod"/>
            </a:pPr>
            <a:endParaRPr lang="en-US" altLang="ko-KR" dirty="0" smtClean="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의료관광 </a:t>
            </a:r>
            <a:r>
              <a:rPr lang="ko-KR" altLang="en-US" dirty="0" err="1" smtClean="0">
                <a:latin typeface="고도 M" panose="02000503000000020004" pitchFamily="2" charset="-127"/>
                <a:ea typeface="고도 M" panose="02000503000000020004" pitchFamily="2" charset="-127"/>
              </a:rPr>
              <a:t>전문반</a:t>
            </a:r>
            <a:r>
              <a:rPr lang="ko-KR" altLang="en-US" dirty="0" smtClean="0">
                <a:latin typeface="고도 M" panose="02000503000000020004" pitchFamily="2" charset="-127"/>
                <a:ea typeface="고도 M" panose="02000503000000020004" pitchFamily="2" charset="-127"/>
              </a:rPr>
              <a:t> 운영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병원 취업용이</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smtClean="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서비스전문직 </a:t>
            </a:r>
            <a:r>
              <a:rPr lang="ko-KR" altLang="en-US" dirty="0" err="1" smtClean="0">
                <a:latin typeface="고도 M" panose="02000503000000020004" pitchFamily="2" charset="-127"/>
                <a:ea typeface="고도 M" panose="02000503000000020004" pitchFamily="2" charset="-127"/>
              </a:rPr>
              <a:t>심화반</a:t>
            </a:r>
            <a:r>
              <a:rPr lang="ko-KR" altLang="en-US" dirty="0" smtClean="0">
                <a:latin typeface="고도 M" panose="02000503000000020004" pitchFamily="2" charset="-127"/>
                <a:ea typeface="고도 M" panose="02000503000000020004" pitchFamily="2" charset="-127"/>
              </a:rPr>
              <a:t> 운영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서비스계열 취업용이</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취업진로지도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이력서</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자소서</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면접</a:t>
            </a:r>
            <a:r>
              <a:rPr lang="en-US" altLang="ko-KR" dirty="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컨설팅</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현장실무자 특강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호텔</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항공</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경영</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법률 등</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err="1" smtClean="0">
                <a:latin typeface="고도 M" panose="02000503000000020004" pitchFamily="2" charset="-127"/>
                <a:ea typeface="고도 M" panose="02000503000000020004" pitchFamily="2" charset="-127"/>
              </a:rPr>
              <a:t>스피치반</a:t>
            </a:r>
            <a:r>
              <a:rPr lang="ko-KR" altLang="en-US" dirty="0" smtClean="0">
                <a:latin typeface="고도 M" panose="02000503000000020004" pitchFamily="2" charset="-127"/>
                <a:ea typeface="고도 M" panose="02000503000000020004" pitchFamily="2" charset="-127"/>
              </a:rPr>
              <a:t> 운영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아나운서</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리포터</a:t>
            </a:r>
            <a:r>
              <a:rPr lang="en-US" altLang="ko-KR" dirty="0" smtClean="0">
                <a:latin typeface="고도 M" panose="02000503000000020004" pitchFamily="2" charset="-127"/>
                <a:ea typeface="고도 M" panose="02000503000000020004" pitchFamily="2" charset="-127"/>
              </a:rPr>
              <a:t>, </a:t>
            </a:r>
            <a:r>
              <a:rPr lang="ko-KR" altLang="en-US" dirty="0" smtClean="0">
                <a:latin typeface="고도 M" panose="02000503000000020004" pitchFamily="2" charset="-127"/>
                <a:ea typeface="고도 M" panose="02000503000000020004" pitchFamily="2" charset="-127"/>
              </a:rPr>
              <a:t>연기자 진행</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퍼스널컬러 </a:t>
            </a:r>
            <a:r>
              <a:rPr lang="en-US" altLang="ko-KR" dirty="0" smtClean="0">
                <a:latin typeface="고도 M" panose="02000503000000020004" pitchFamily="2" charset="-127"/>
                <a:ea typeface="고도 M" panose="02000503000000020004" pitchFamily="2" charset="-127"/>
              </a:rPr>
              <a:t>&amp; </a:t>
            </a:r>
            <a:r>
              <a:rPr lang="ko-KR" altLang="en-US" dirty="0" smtClean="0">
                <a:latin typeface="고도 M" panose="02000503000000020004" pitchFamily="2" charset="-127"/>
                <a:ea typeface="고도 M" panose="02000503000000020004" pitchFamily="2" charset="-127"/>
              </a:rPr>
              <a:t>감정노동 </a:t>
            </a:r>
            <a:r>
              <a:rPr lang="ko-KR" altLang="en-US" dirty="0" err="1" smtClean="0">
                <a:latin typeface="고도 M" panose="02000503000000020004" pitchFamily="2" charset="-127"/>
                <a:ea typeface="고도 M" panose="02000503000000020004" pitchFamily="2" charset="-127"/>
              </a:rPr>
              <a:t>힐링반</a:t>
            </a:r>
            <a:r>
              <a:rPr lang="ko-KR" altLang="en-US" dirty="0" smtClean="0">
                <a:latin typeface="고도 M" panose="02000503000000020004" pitchFamily="2" charset="-127"/>
                <a:ea typeface="고도 M" panose="02000503000000020004" pitchFamily="2" charset="-127"/>
              </a:rPr>
              <a:t> </a:t>
            </a:r>
            <a:r>
              <a:rPr lang="en-US" altLang="ko-KR" dirty="0" smtClean="0">
                <a:latin typeface="고도 M" panose="02000503000000020004" pitchFamily="2" charset="-127"/>
                <a:ea typeface="고도 M" panose="02000503000000020004" pitchFamily="2" charset="-127"/>
              </a:rPr>
              <a:t>(</a:t>
            </a:r>
            <a:r>
              <a:rPr lang="ko-KR" altLang="en-US" dirty="0" smtClean="0">
                <a:latin typeface="고도 M" panose="02000503000000020004" pitchFamily="2" charset="-127"/>
                <a:ea typeface="고도 M" panose="02000503000000020004" pitchFamily="2" charset="-127"/>
              </a:rPr>
              <a:t>자격증 및 컬러 </a:t>
            </a:r>
            <a:r>
              <a:rPr lang="ko-KR" altLang="en-US" dirty="0" err="1" smtClean="0">
                <a:latin typeface="고도 M" panose="02000503000000020004" pitchFamily="2" charset="-127"/>
                <a:ea typeface="고도 M" panose="02000503000000020004" pitchFamily="2" charset="-127"/>
              </a:rPr>
              <a:t>테라피</a:t>
            </a:r>
            <a:r>
              <a:rPr lang="en-US" altLang="ko-KR" dirty="0" smtClean="0">
                <a:latin typeface="고도 M" panose="02000503000000020004" pitchFamily="2" charset="-127"/>
                <a:ea typeface="고도 M" panose="02000503000000020004" pitchFamily="2" charset="-127"/>
              </a:rPr>
              <a:t>)</a:t>
            </a:r>
          </a:p>
          <a:p>
            <a:pPr marL="342900" indent="-342900">
              <a:buFont typeface="+mj-lt"/>
              <a:buAutoNum type="arabicPeriod"/>
            </a:pPr>
            <a:endParaRPr lang="en-US" altLang="ko-KR" dirty="0">
              <a:latin typeface="고도 M" panose="02000503000000020004" pitchFamily="2" charset="-127"/>
              <a:ea typeface="고도 M" panose="02000503000000020004" pitchFamily="2" charset="-127"/>
            </a:endParaRPr>
          </a:p>
          <a:p>
            <a:pPr marL="342900" indent="-342900">
              <a:buFont typeface="+mj-lt"/>
              <a:buAutoNum type="arabicPeriod"/>
            </a:pPr>
            <a:r>
              <a:rPr lang="ko-KR" altLang="en-US" dirty="0" smtClean="0">
                <a:latin typeface="고도 M" panose="02000503000000020004" pitchFamily="2" charset="-127"/>
                <a:ea typeface="고도 M" panose="02000503000000020004" pitchFamily="2" charset="-127"/>
              </a:rPr>
              <a:t>자격증 속성 캠프  </a:t>
            </a:r>
            <a:r>
              <a:rPr lang="en-US" altLang="ko-KR" dirty="0" smtClean="0">
                <a:latin typeface="고도 M" panose="02000503000000020004" pitchFamily="2" charset="-127"/>
                <a:ea typeface="고도 M" panose="02000503000000020004" pitchFamily="2" charset="-127"/>
              </a:rPr>
              <a:t>(2~3</a:t>
            </a:r>
            <a:r>
              <a:rPr lang="ko-KR" altLang="en-US" dirty="0" smtClean="0">
                <a:latin typeface="고도 M" panose="02000503000000020004" pitchFamily="2" charset="-127"/>
                <a:ea typeface="고도 M" panose="02000503000000020004" pitchFamily="2" charset="-127"/>
              </a:rPr>
              <a:t>일 만에 자격증 취득</a:t>
            </a:r>
            <a:r>
              <a:rPr lang="en-US" altLang="ko-KR" dirty="0" smtClean="0">
                <a:latin typeface="고도 M" panose="02000503000000020004" pitchFamily="2" charset="-127"/>
                <a:ea typeface="고도 M" panose="02000503000000020004" pitchFamily="2" charset="-127"/>
              </a:rPr>
              <a:t>)</a:t>
            </a:r>
          </a:p>
          <a:p>
            <a:endParaRPr lang="en-US" altLang="ko-KR" dirty="0" smtClean="0">
              <a:latin typeface="고도 M" panose="02000503000000020004" pitchFamily="2" charset="-127"/>
              <a:ea typeface="고도 M" panose="02000503000000020004" pitchFamily="2" charset="-127"/>
            </a:endParaRPr>
          </a:p>
          <a:p>
            <a:pPr marL="342900" indent="-342900">
              <a:buAutoNum type="arabicPeriod"/>
            </a:pPr>
            <a:endParaRPr lang="ko-KR" altLang="en-US" dirty="0">
              <a:latin typeface="고도 M" panose="02000503000000020004" pitchFamily="2" charset="-127"/>
              <a:ea typeface="고도 M" panose="02000503000000020004" pitchFamily="2" charset="-127"/>
            </a:endParaRPr>
          </a:p>
        </p:txBody>
      </p:sp>
      <p:sp>
        <p:nvSpPr>
          <p:cNvPr id="3" name="사각형: 잘린 한쪽 모서리 28">
            <a:extLst>
              <a:ext uri="{FF2B5EF4-FFF2-40B4-BE49-F238E27FC236}">
                <a16:creationId xmlns:a16="http://schemas.microsoft.com/office/drawing/2014/main" id="{B1A25455-AC8B-4742-91B1-2E409919DE88}"/>
              </a:ext>
            </a:extLst>
          </p:cNvPr>
          <p:cNvSpPr/>
          <p:nvPr/>
        </p:nvSpPr>
        <p:spPr>
          <a:xfrm>
            <a:off x="22707" y="323528"/>
            <a:ext cx="2023533" cy="594454"/>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 name="TextBox 3">
            <a:extLst>
              <a:ext uri="{FF2B5EF4-FFF2-40B4-BE49-F238E27FC236}">
                <a16:creationId xmlns:a16="http://schemas.microsoft.com/office/drawing/2014/main" id="{605697AB-4736-434C-8EA4-97A0EDB977D1}"/>
              </a:ext>
            </a:extLst>
          </p:cNvPr>
          <p:cNvSpPr txBox="1"/>
          <p:nvPr/>
        </p:nvSpPr>
        <p:spPr>
          <a:xfrm>
            <a:off x="1914044" y="323528"/>
            <a:ext cx="1408912" cy="646331"/>
          </a:xfrm>
          <a:prstGeom prst="rect">
            <a:avLst/>
          </a:prstGeom>
          <a:noFill/>
        </p:spPr>
        <p:txBody>
          <a:bodyPr wrap="none" rtlCol="0">
            <a:spAutoFit/>
          </a:bodyPr>
          <a:lstStyle/>
          <a:p>
            <a:pPr defTabSz="914400">
              <a:defRPr/>
            </a:pPr>
            <a:r>
              <a:rPr lang="en-US" altLang="ko-KR" sz="3600" dirty="0" smtClean="0">
                <a:ln>
                  <a:solidFill>
                    <a:schemeClr val="bg1"/>
                  </a:solidFill>
                </a:ln>
                <a:solidFill>
                  <a:schemeClr val="accent5"/>
                </a:solidFill>
                <a:latin typeface="고도 M" panose="02000503000000020004" pitchFamily="2" charset="-127"/>
                <a:ea typeface="고도 M" panose="02000503000000020004" pitchFamily="2" charset="-127"/>
              </a:rPr>
              <a:t>To do</a:t>
            </a:r>
            <a:endParaRPr lang="ko-KR" altLang="en-US" sz="3600" dirty="0">
              <a:ln>
                <a:solidFill>
                  <a:schemeClr val="bg1"/>
                </a:solidFill>
              </a:ln>
              <a:solidFill>
                <a:schemeClr val="accent5"/>
              </a:solidFill>
              <a:latin typeface="고도 M" panose="02000503000000020004" pitchFamily="2" charset="-127"/>
              <a:ea typeface="고도 M" panose="02000503000000020004" pitchFamily="2" charset="-127"/>
            </a:endParaRPr>
          </a:p>
        </p:txBody>
      </p:sp>
      <p:sp>
        <p:nvSpPr>
          <p:cNvPr id="5" name="TextBox 4">
            <a:extLst>
              <a:ext uri="{FF2B5EF4-FFF2-40B4-BE49-F238E27FC236}">
                <a16:creationId xmlns:a16="http://schemas.microsoft.com/office/drawing/2014/main" id="{4E3A4207-F84A-4DAD-AD8E-956566AFB709}"/>
              </a:ext>
            </a:extLst>
          </p:cNvPr>
          <p:cNvSpPr txBox="1"/>
          <p:nvPr/>
        </p:nvSpPr>
        <p:spPr>
          <a:xfrm>
            <a:off x="110449" y="325269"/>
            <a:ext cx="886781" cy="646331"/>
          </a:xfrm>
          <a:prstGeom prst="rect">
            <a:avLst/>
          </a:prstGeom>
          <a:noFill/>
        </p:spPr>
        <p:txBody>
          <a:bodyPr wrap="none" rtlCol="0">
            <a:spAutoFit/>
          </a:bodyPr>
          <a:lstStyle/>
          <a:p>
            <a:pPr defTabSz="914400">
              <a:defRPr/>
            </a:pPr>
            <a:r>
              <a:rPr lang="en-US" altLang="ko-KR" sz="3600" dirty="0" err="1" smtClean="0">
                <a:solidFill>
                  <a:prstClr val="white"/>
                </a:solidFill>
                <a:latin typeface="고도 M" panose="02000503000000020004" pitchFamily="2" charset="-127"/>
                <a:ea typeface="고도 M" panose="02000503000000020004" pitchFamily="2" charset="-127"/>
              </a:rPr>
              <a:t>Etc</a:t>
            </a:r>
            <a:endParaRPr lang="ko-KR" altLang="en-US" sz="3600" dirty="0">
              <a:solidFill>
                <a:prstClr val="white"/>
              </a:solidFill>
              <a:latin typeface="고도 M" panose="02000503000000020004" pitchFamily="2" charset="-127"/>
              <a:ea typeface="고도 M" panose="02000503000000020004" pitchFamily="2" charset="-127"/>
            </a:endParaRPr>
          </a:p>
        </p:txBody>
      </p:sp>
      <p:sp>
        <p:nvSpPr>
          <p:cNvPr id="6" name="TextBox 5"/>
          <p:cNvSpPr txBox="1"/>
          <p:nvPr/>
        </p:nvSpPr>
        <p:spPr>
          <a:xfrm>
            <a:off x="110449" y="7740352"/>
            <a:ext cx="6486903" cy="1200329"/>
          </a:xfrm>
          <a:prstGeom prst="rect">
            <a:avLst/>
          </a:prstGeom>
          <a:solidFill>
            <a:srgbClr val="002060"/>
          </a:solidFill>
        </p:spPr>
        <p:txBody>
          <a:bodyPr wrap="square" rtlCol="0">
            <a:spAutoFit/>
          </a:bodyPr>
          <a:lstStyle/>
          <a:p>
            <a:r>
              <a:rPr lang="ko-KR" altLang="en-US" dirty="0" smtClean="0">
                <a:solidFill>
                  <a:schemeClr val="bg1"/>
                </a:solidFill>
                <a:latin typeface="고도 M" panose="02000503000000020004" pitchFamily="2" charset="-127"/>
                <a:ea typeface="고도 M" panose="02000503000000020004" pitchFamily="2" charset="-127"/>
              </a:rPr>
              <a:t>한국커리어디자인교육원은</a:t>
            </a:r>
            <a:endParaRPr lang="en-US" altLang="ko-KR" dirty="0" smtClean="0">
              <a:solidFill>
                <a:schemeClr val="bg1"/>
              </a:solidFill>
              <a:latin typeface="고도 M" panose="02000503000000020004" pitchFamily="2" charset="-127"/>
              <a:ea typeface="고도 M" panose="02000503000000020004" pitchFamily="2" charset="-127"/>
            </a:endParaRPr>
          </a:p>
          <a:p>
            <a:r>
              <a:rPr lang="ko-KR" altLang="en-US" dirty="0" smtClean="0">
                <a:solidFill>
                  <a:schemeClr val="bg1"/>
                </a:solidFill>
                <a:latin typeface="고도 M" panose="02000503000000020004" pitchFamily="2" charset="-127"/>
                <a:ea typeface="고도 M" panose="02000503000000020004" pitchFamily="2" charset="-127"/>
              </a:rPr>
              <a:t>학생에게는 즐겁고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유용한 학습을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dirty="0" smtClean="0">
                <a:solidFill>
                  <a:schemeClr val="bg1"/>
                </a:solidFill>
                <a:latin typeface="고도 M" panose="02000503000000020004" pitchFamily="2" charset="-127"/>
                <a:ea typeface="고도 M" panose="02000503000000020004" pitchFamily="2" charset="-127"/>
              </a:rPr>
              <a:t>선생님에게는 수업에 용이하고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간편한 관리방식을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dirty="0" smtClean="0">
                <a:solidFill>
                  <a:schemeClr val="bg1"/>
                </a:solidFill>
                <a:latin typeface="고도 M" panose="02000503000000020004" pitchFamily="2" charset="-127"/>
                <a:ea typeface="고도 M" panose="02000503000000020004" pitchFamily="2" charset="-127"/>
              </a:rPr>
              <a:t>학교에는 장기적이고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실용성 있는 프로그램을 제공합니다</a:t>
            </a:r>
            <a:r>
              <a:rPr lang="en-US" altLang="ko-KR" dirty="0" smtClean="0">
                <a:solidFill>
                  <a:schemeClr val="bg1"/>
                </a:solidFill>
                <a:latin typeface="고도 M" panose="02000503000000020004" pitchFamily="2" charset="-127"/>
                <a:ea typeface="고도 M" panose="02000503000000020004" pitchFamily="2" charset="-127"/>
              </a:rPr>
              <a:t>.</a:t>
            </a:r>
          </a:p>
        </p:txBody>
      </p:sp>
      <p:cxnSp>
        <p:nvCxnSpPr>
          <p:cNvPr id="7" name="직선 연결선 6">
            <a:extLst>
              <a:ext uri="{FF2B5EF4-FFF2-40B4-BE49-F238E27FC236}">
                <a16:creationId xmlns:a16="http://schemas.microsoft.com/office/drawing/2014/main" id="{1861A193-E730-4DA7-8AFE-797AE759AD14}"/>
              </a:ext>
            </a:extLst>
          </p:cNvPr>
          <p:cNvCxnSpPr>
            <a:cxnSpLocks/>
          </p:cNvCxnSpPr>
          <p:nvPr/>
        </p:nvCxnSpPr>
        <p:spPr>
          <a:xfrm flipV="1">
            <a:off x="0" y="883004"/>
            <a:ext cx="3789040" cy="16588"/>
          </a:xfrm>
          <a:prstGeom prst="line">
            <a:avLst/>
          </a:prstGeom>
          <a:noFill/>
          <a:ln w="38100" cap="flat" cmpd="sng" algn="ctr">
            <a:solidFill>
              <a:srgbClr val="40A8C8"/>
            </a:solidFill>
            <a:prstDash val="solid"/>
            <a:miter lim="800000"/>
          </a:ln>
          <a:effectLst/>
        </p:spPr>
      </p:cxnSp>
    </p:spTree>
    <p:extLst>
      <p:ext uri="{BB962C8B-B14F-4D97-AF65-F5344CB8AC3E}">
        <p14:creationId xmlns:p14="http://schemas.microsoft.com/office/powerpoint/2010/main" val="4003668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61D8C59-BB0B-4BDB-8285-C5BFEEE6A024}"/>
              </a:ext>
            </a:extLst>
          </p:cNvPr>
          <p:cNvSpPr/>
          <p:nvPr/>
        </p:nvSpPr>
        <p:spPr>
          <a:xfrm>
            <a:off x="-15171" y="1"/>
            <a:ext cx="6873171" cy="9140108"/>
          </a:xfrm>
          <a:prstGeom prst="rect">
            <a:avLst/>
          </a:prstGeom>
          <a:solidFill>
            <a:srgbClr val="40A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683394" y="827584"/>
            <a:ext cx="3295712" cy="5178918"/>
          </a:xfrm>
          <a:prstGeom prst="rect">
            <a:avLst/>
          </a:prstGeom>
          <a:noFill/>
        </p:spPr>
        <p:txBody>
          <a:bodyPr wrap="square" rtlCol="0">
            <a:spAutoFit/>
          </a:bodyPr>
          <a:lstStyle/>
          <a:p>
            <a:pPr algn="l">
              <a:lnSpc>
                <a:spcPts val="5700"/>
              </a:lnSpc>
            </a:pPr>
            <a:r>
              <a:rPr lang="ko-KR" altLang="en-US" sz="4000" dirty="0" smtClean="0">
                <a:solidFill>
                  <a:schemeClr val="bg1"/>
                </a:solidFill>
                <a:latin typeface="고도 M" panose="02000503000000020004" pitchFamily="2" charset="-127"/>
                <a:ea typeface="고도 M" panose="02000503000000020004" pitchFamily="2" charset="-127"/>
              </a:rPr>
              <a:t>최고의</a:t>
            </a:r>
            <a:endParaRPr lang="en-US" altLang="ko-KR" sz="4000" dirty="0" smtClean="0">
              <a:solidFill>
                <a:schemeClr val="bg1"/>
              </a:solidFill>
              <a:latin typeface="고도 M" panose="02000503000000020004" pitchFamily="2" charset="-127"/>
              <a:ea typeface="고도 M" panose="02000503000000020004" pitchFamily="2" charset="-127"/>
            </a:endParaRPr>
          </a:p>
          <a:p>
            <a:pPr algn="l">
              <a:lnSpc>
                <a:spcPts val="5700"/>
              </a:lnSpc>
            </a:pPr>
            <a:r>
              <a:rPr lang="ko-KR" altLang="en-US" sz="4000" dirty="0" smtClean="0">
                <a:solidFill>
                  <a:schemeClr val="bg1"/>
                </a:solidFill>
                <a:latin typeface="고도 M" panose="02000503000000020004" pitchFamily="2" charset="-127"/>
                <a:ea typeface="고도 M" panose="02000503000000020004" pitchFamily="2" charset="-127"/>
              </a:rPr>
              <a:t>커리어가 담긴</a:t>
            </a:r>
            <a:endParaRPr lang="en-US" altLang="ko-KR" sz="4000" dirty="0" smtClean="0">
              <a:solidFill>
                <a:schemeClr val="bg1"/>
              </a:solidFill>
              <a:latin typeface="고도 M" panose="02000503000000020004" pitchFamily="2" charset="-127"/>
              <a:ea typeface="고도 M" panose="02000503000000020004" pitchFamily="2" charset="-127"/>
            </a:endParaRPr>
          </a:p>
          <a:p>
            <a:pPr algn="l">
              <a:lnSpc>
                <a:spcPts val="5700"/>
              </a:lnSpc>
            </a:pPr>
            <a:r>
              <a:rPr lang="ko-KR" altLang="en-US" sz="4000" dirty="0" smtClean="0">
                <a:solidFill>
                  <a:schemeClr val="bg1"/>
                </a:solidFill>
                <a:latin typeface="고도 M" panose="02000503000000020004" pitchFamily="2" charset="-127"/>
                <a:ea typeface="고도 M" panose="02000503000000020004" pitchFamily="2" charset="-127"/>
              </a:rPr>
              <a:t>경험으로</a:t>
            </a:r>
            <a:endParaRPr lang="en-US" altLang="ko-KR" sz="4000" dirty="0" smtClean="0">
              <a:solidFill>
                <a:schemeClr val="bg1"/>
              </a:solidFill>
              <a:latin typeface="고도 M" panose="02000503000000020004" pitchFamily="2" charset="-127"/>
              <a:ea typeface="고도 M" panose="02000503000000020004" pitchFamily="2" charset="-127"/>
            </a:endParaRPr>
          </a:p>
          <a:p>
            <a:pPr algn="l">
              <a:lnSpc>
                <a:spcPts val="5700"/>
              </a:lnSpc>
            </a:pPr>
            <a:r>
              <a:rPr lang="ko-KR" altLang="en-US" sz="4000" dirty="0" smtClean="0">
                <a:solidFill>
                  <a:schemeClr val="bg1"/>
                </a:solidFill>
                <a:latin typeface="고도 M" panose="02000503000000020004" pitchFamily="2" charset="-127"/>
                <a:ea typeface="고도 M" panose="02000503000000020004" pitchFamily="2" charset="-127"/>
              </a:rPr>
              <a:t>최적의</a:t>
            </a:r>
            <a:endParaRPr lang="en-US" altLang="ko-KR" sz="4000" dirty="0" smtClean="0">
              <a:solidFill>
                <a:schemeClr val="bg1"/>
              </a:solidFill>
              <a:latin typeface="고도 M" panose="02000503000000020004" pitchFamily="2" charset="-127"/>
              <a:ea typeface="고도 M" panose="02000503000000020004" pitchFamily="2" charset="-127"/>
            </a:endParaRPr>
          </a:p>
          <a:p>
            <a:pPr algn="l">
              <a:lnSpc>
                <a:spcPts val="5700"/>
              </a:lnSpc>
            </a:pPr>
            <a:r>
              <a:rPr lang="ko-KR" altLang="en-US" sz="4000" dirty="0" smtClean="0">
                <a:solidFill>
                  <a:schemeClr val="bg1"/>
                </a:solidFill>
                <a:latin typeface="고도 M" panose="02000503000000020004" pitchFamily="2" charset="-127"/>
                <a:ea typeface="고도 M" panose="02000503000000020004" pitchFamily="2" charset="-127"/>
              </a:rPr>
              <a:t>차별화된</a:t>
            </a:r>
            <a:endParaRPr lang="en-US" altLang="ko-KR" sz="4000" dirty="0" smtClean="0">
              <a:solidFill>
                <a:schemeClr val="bg1"/>
              </a:solidFill>
              <a:latin typeface="고도 M" panose="02000503000000020004" pitchFamily="2" charset="-127"/>
              <a:ea typeface="고도 M" panose="02000503000000020004" pitchFamily="2" charset="-127"/>
            </a:endParaRPr>
          </a:p>
          <a:p>
            <a:pPr algn="l">
              <a:lnSpc>
                <a:spcPts val="5700"/>
              </a:lnSpc>
            </a:pPr>
            <a:r>
              <a:rPr lang="ko-KR" altLang="en-US" sz="4000" dirty="0" smtClean="0">
                <a:solidFill>
                  <a:schemeClr val="bg1"/>
                </a:solidFill>
                <a:latin typeface="고도 M" panose="02000503000000020004" pitchFamily="2" charset="-127"/>
                <a:ea typeface="고도 M" panose="02000503000000020004" pitchFamily="2" charset="-127"/>
              </a:rPr>
              <a:t>커리어를</a:t>
            </a:r>
            <a:endParaRPr lang="en-US" altLang="ko-KR" sz="4000" dirty="0" smtClean="0">
              <a:solidFill>
                <a:schemeClr val="bg1"/>
              </a:solidFill>
              <a:latin typeface="고도 M" panose="02000503000000020004" pitchFamily="2" charset="-127"/>
              <a:ea typeface="고도 M" panose="02000503000000020004" pitchFamily="2" charset="-127"/>
            </a:endParaRPr>
          </a:p>
          <a:p>
            <a:pPr algn="l">
              <a:lnSpc>
                <a:spcPts val="5700"/>
              </a:lnSpc>
            </a:pPr>
            <a:r>
              <a:rPr lang="ko-KR" altLang="en-US" sz="4000" dirty="0" smtClean="0">
                <a:solidFill>
                  <a:schemeClr val="bg1"/>
                </a:solidFill>
                <a:latin typeface="고도 M" panose="02000503000000020004" pitchFamily="2" charset="-127"/>
                <a:ea typeface="고도 M" panose="02000503000000020004" pitchFamily="2" charset="-127"/>
              </a:rPr>
              <a:t>디자인한다 </a:t>
            </a:r>
            <a:endParaRPr lang="en-US" altLang="ko-KR" sz="4000" dirty="0" smtClean="0">
              <a:solidFill>
                <a:schemeClr val="bg1"/>
              </a:solidFill>
              <a:latin typeface="고도 M" panose="02000503000000020004" pitchFamily="2" charset="-127"/>
              <a:ea typeface="고도 M" panose="02000503000000020004" pitchFamily="2" charset="-127"/>
            </a:endParaRPr>
          </a:p>
        </p:txBody>
      </p:sp>
      <p:pic>
        <p:nvPicPr>
          <p:cNvPr id="4" name="그림 3">
            <a:extLst>
              <a:ext uri="{FF2B5EF4-FFF2-40B4-BE49-F238E27FC236}">
                <a16:creationId xmlns:a16="http://schemas.microsoft.com/office/drawing/2014/main" id="{8247E1E8-63E4-4AD6-8E92-C9024CEAFB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2080" y="8308756"/>
            <a:ext cx="1920186" cy="572051"/>
          </a:xfrm>
          <a:prstGeom prst="rect">
            <a:avLst/>
          </a:prstGeom>
        </p:spPr>
      </p:pic>
      <p:sp>
        <p:nvSpPr>
          <p:cNvPr id="5" name="TextBox 4"/>
          <p:cNvSpPr txBox="1"/>
          <p:nvPr/>
        </p:nvSpPr>
        <p:spPr>
          <a:xfrm>
            <a:off x="451565" y="6804248"/>
            <a:ext cx="5784258" cy="861774"/>
          </a:xfrm>
          <a:prstGeom prst="rect">
            <a:avLst/>
          </a:prstGeom>
          <a:noFill/>
        </p:spPr>
        <p:txBody>
          <a:bodyPr wrap="square" rtlCol="0">
            <a:spAutoFit/>
          </a:bodyPr>
          <a:lstStyle/>
          <a:p>
            <a:pPr algn="l"/>
            <a:r>
              <a:rPr lang="en-US" altLang="ko-KR" sz="1600" dirty="0" smtClean="0">
                <a:latin typeface="고도 M" panose="02000503000000020004" pitchFamily="2" charset="-127"/>
                <a:ea typeface="고도 M" panose="02000503000000020004" pitchFamily="2" charset="-127"/>
              </a:rPr>
              <a:t>Published by</a:t>
            </a:r>
          </a:p>
          <a:p>
            <a:r>
              <a:rPr lang="en-US" altLang="ko-KR" sz="1600" dirty="0" smtClean="0">
                <a:latin typeface="고도 M" panose="02000503000000020004" pitchFamily="2" charset="-127"/>
                <a:ea typeface="고도 M" panose="02000503000000020004" pitchFamily="2" charset="-127"/>
              </a:rPr>
              <a:t>51-33, </a:t>
            </a:r>
            <a:r>
              <a:rPr lang="en-US" altLang="ko-KR" sz="1600" dirty="0" err="1" smtClean="0">
                <a:latin typeface="고도 M" panose="02000503000000020004" pitchFamily="2" charset="-127"/>
                <a:ea typeface="고도 M" panose="02000503000000020004" pitchFamily="2" charset="-127"/>
              </a:rPr>
              <a:t>Bonghyeon-ro</a:t>
            </a:r>
            <a:r>
              <a:rPr lang="en-US" altLang="ko-KR" sz="1600" dirty="0" smtClean="0">
                <a:latin typeface="고도 M" panose="02000503000000020004" pitchFamily="2" charset="-127"/>
                <a:ea typeface="고도 M" panose="02000503000000020004" pitchFamily="2" charset="-127"/>
              </a:rPr>
              <a:t> 102, </a:t>
            </a:r>
            <a:r>
              <a:rPr lang="en-US" altLang="ko-KR" sz="1600" dirty="0" err="1" smtClean="0">
                <a:latin typeface="고도 M" panose="02000503000000020004" pitchFamily="2" charset="-127"/>
                <a:ea typeface="고도 M" panose="02000503000000020004" pitchFamily="2" charset="-127"/>
              </a:rPr>
              <a:t>Jinjeob-eub</a:t>
            </a:r>
            <a:r>
              <a:rPr lang="en-US" altLang="ko-KR" sz="1600" dirty="0" smtClean="0">
                <a:latin typeface="고도 M" panose="02000503000000020004" pitchFamily="2" charset="-127"/>
                <a:ea typeface="고도 M" panose="02000503000000020004" pitchFamily="2" charset="-127"/>
              </a:rPr>
              <a:t>, </a:t>
            </a:r>
            <a:r>
              <a:rPr lang="en-US" altLang="ko-KR" sz="1600" dirty="0" err="1" smtClean="0">
                <a:latin typeface="고도 M" panose="02000503000000020004" pitchFamily="2" charset="-127"/>
                <a:ea typeface="고도 M" panose="02000503000000020004" pitchFamily="2" charset="-127"/>
              </a:rPr>
              <a:t>Namyangu-si</a:t>
            </a:r>
            <a:r>
              <a:rPr lang="en-US" altLang="ko-KR" sz="1600" dirty="0" smtClean="0">
                <a:latin typeface="고도 M" panose="02000503000000020004" pitchFamily="2" charset="-127"/>
                <a:ea typeface="고도 M" panose="02000503000000020004" pitchFamily="2" charset="-127"/>
              </a:rPr>
              <a:t>,</a:t>
            </a:r>
          </a:p>
          <a:p>
            <a:pPr algn="l"/>
            <a:r>
              <a:rPr lang="en-US" altLang="ko-KR" sz="1600" dirty="0" err="1" smtClean="0">
                <a:latin typeface="고도 M" panose="02000503000000020004" pitchFamily="2" charset="-127"/>
                <a:ea typeface="고도 M" panose="02000503000000020004" pitchFamily="2" charset="-127"/>
              </a:rPr>
              <a:t>Gyeonggi</a:t>
            </a:r>
            <a:r>
              <a:rPr lang="en-US" altLang="ko-KR" sz="1600" dirty="0" smtClean="0">
                <a:latin typeface="고도 M" panose="02000503000000020004" pitchFamily="2" charset="-127"/>
                <a:ea typeface="고도 M" panose="02000503000000020004" pitchFamily="2" charset="-127"/>
              </a:rPr>
              <a:t>-do, Seoul Republic of Korea</a:t>
            </a:r>
            <a:endParaRPr lang="ko-KR" altLang="en-US" sz="1600" dirty="0" smtClean="0">
              <a:latin typeface="고도 M" panose="02000503000000020004" pitchFamily="2" charset="-127"/>
              <a:ea typeface="고도 M" panose="02000503000000020004" pitchFamily="2" charset="-127"/>
            </a:endParaRPr>
          </a:p>
        </p:txBody>
      </p:sp>
      <p:sp>
        <p:nvSpPr>
          <p:cNvPr id="6" name="TextBox 5"/>
          <p:cNvSpPr txBox="1"/>
          <p:nvPr/>
        </p:nvSpPr>
        <p:spPr>
          <a:xfrm>
            <a:off x="451563" y="7781111"/>
            <a:ext cx="5000610" cy="527645"/>
          </a:xfrm>
          <a:prstGeom prst="rect">
            <a:avLst/>
          </a:prstGeom>
          <a:noFill/>
        </p:spPr>
        <p:txBody>
          <a:bodyPr wrap="square" rtlCol="0">
            <a:spAutoFit/>
          </a:bodyPr>
          <a:lstStyle/>
          <a:p>
            <a:pPr algn="l">
              <a:lnSpc>
                <a:spcPts val="1600"/>
              </a:lnSpc>
            </a:pPr>
            <a:r>
              <a:rPr lang="ko-KR" altLang="en-US" sz="1600" dirty="0" smtClean="0">
                <a:latin typeface="고도 M" panose="02000503000000020004" pitchFamily="2" charset="-127"/>
                <a:ea typeface="고도 M" panose="02000503000000020004" pitchFamily="2" charset="-127"/>
              </a:rPr>
              <a:t>Ⓒ</a:t>
            </a:r>
            <a:r>
              <a:rPr lang="en-US" altLang="ko-KR" sz="1600" dirty="0" smtClean="0">
                <a:latin typeface="고도 M" panose="02000503000000020004" pitchFamily="2" charset="-127"/>
                <a:ea typeface="고도 M" panose="02000503000000020004" pitchFamily="2" charset="-127"/>
              </a:rPr>
              <a:t>2017. All trademarks mentioned</a:t>
            </a:r>
          </a:p>
          <a:p>
            <a:pPr algn="l">
              <a:lnSpc>
                <a:spcPts val="1600"/>
              </a:lnSpc>
            </a:pPr>
            <a:r>
              <a:rPr lang="en-US" altLang="ko-KR" sz="1600" dirty="0" smtClean="0">
                <a:latin typeface="고도 M" panose="02000503000000020004" pitchFamily="2" charset="-127"/>
                <a:ea typeface="고도 M" panose="02000503000000020004" pitchFamily="2" charset="-127"/>
              </a:rPr>
              <a:t>enjoy legal protection.</a:t>
            </a:r>
          </a:p>
        </p:txBody>
      </p:sp>
      <p:sp>
        <p:nvSpPr>
          <p:cNvPr id="7" name="TextBox 6"/>
          <p:cNvSpPr txBox="1"/>
          <p:nvPr/>
        </p:nvSpPr>
        <p:spPr>
          <a:xfrm>
            <a:off x="447194" y="8341343"/>
            <a:ext cx="5273486" cy="584775"/>
          </a:xfrm>
          <a:prstGeom prst="rect">
            <a:avLst/>
          </a:prstGeom>
          <a:noFill/>
        </p:spPr>
        <p:txBody>
          <a:bodyPr wrap="square" rtlCol="0">
            <a:spAutoFit/>
          </a:bodyPr>
          <a:lstStyle/>
          <a:p>
            <a:r>
              <a:rPr lang="ko-KR" altLang="en-US" sz="1600" dirty="0" smtClean="0">
                <a:latin typeface="고도 M" panose="02000503000000020004" pitchFamily="2" charset="-127"/>
                <a:ea typeface="고도 M" panose="02000503000000020004" pitchFamily="2" charset="-127"/>
              </a:rPr>
              <a:t>문의</a:t>
            </a:r>
            <a:r>
              <a:rPr lang="en-US" altLang="ko-KR" sz="1600" dirty="0" smtClean="0">
                <a:latin typeface="고도 M" panose="02000503000000020004" pitchFamily="2" charset="-127"/>
                <a:ea typeface="고도 M" panose="02000503000000020004" pitchFamily="2" charset="-127"/>
              </a:rPr>
              <a:t>: 010-4741-7705   </a:t>
            </a:r>
          </a:p>
          <a:p>
            <a:r>
              <a:rPr lang="ko-KR" altLang="en-US" sz="1600" dirty="0" smtClean="0">
                <a:latin typeface="고도 M" panose="02000503000000020004" pitchFamily="2" charset="-127"/>
                <a:ea typeface="고도 M" panose="02000503000000020004" pitchFamily="2" charset="-127"/>
              </a:rPr>
              <a:t>플러스친구</a:t>
            </a:r>
            <a:r>
              <a:rPr lang="en-US" altLang="ko-KR" sz="1600" dirty="0" smtClean="0">
                <a:latin typeface="고도 M" panose="02000503000000020004" pitchFamily="2" charset="-127"/>
                <a:ea typeface="고도 M" panose="02000503000000020004" pitchFamily="2" charset="-127"/>
              </a:rPr>
              <a:t>: </a:t>
            </a:r>
            <a:r>
              <a:rPr lang="ko-KR" altLang="en-US" sz="1600" dirty="0" smtClean="0">
                <a:latin typeface="고도 M" panose="02000503000000020004" pitchFamily="2" charset="-127"/>
                <a:ea typeface="고도 M" panose="02000503000000020004" pitchFamily="2" charset="-127"/>
              </a:rPr>
              <a:t>한국커리어디자인교육원  </a:t>
            </a:r>
          </a:p>
        </p:txBody>
      </p:sp>
    </p:spTree>
    <p:extLst>
      <p:ext uri="{BB962C8B-B14F-4D97-AF65-F5344CB8AC3E}">
        <p14:creationId xmlns:p14="http://schemas.microsoft.com/office/powerpoint/2010/main" val="2549789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A983AA8-00AB-4C4D-BD0D-1950DE59C4E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r="11111"/>
          <a:stretch/>
        </p:blipFill>
        <p:spPr>
          <a:xfrm>
            <a:off x="0" y="0"/>
            <a:ext cx="6858000" cy="9144000"/>
          </a:xfrm>
          <a:prstGeom prst="rect">
            <a:avLst/>
          </a:prstGeom>
        </p:spPr>
      </p:pic>
      <p:sp>
        <p:nvSpPr>
          <p:cNvPr id="19" name="직사각형 18"/>
          <p:cNvSpPr/>
          <p:nvPr/>
        </p:nvSpPr>
        <p:spPr>
          <a:xfrm>
            <a:off x="0" y="0"/>
            <a:ext cx="6858000" cy="9144000"/>
          </a:xfrm>
          <a:prstGeom prst="rect">
            <a:avLst/>
          </a:prstGeom>
          <a:gradFill flip="none" rotWithShape="1">
            <a:gsLst>
              <a:gs pos="0">
                <a:schemeClr val="accent1">
                  <a:lumMod val="5000"/>
                  <a:lumOff val="95000"/>
                  <a:alpha val="8000"/>
                </a:schemeClr>
              </a:gs>
              <a:gs pos="100000">
                <a:schemeClr val="bg1">
                  <a:lumMod val="85000"/>
                  <a:alpha val="53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ko-KR" altLang="en-US"/>
          </a:p>
        </p:txBody>
      </p:sp>
      <p:sp>
        <p:nvSpPr>
          <p:cNvPr id="2" name="TextBox 1">
            <a:extLst>
              <a:ext uri="{FF2B5EF4-FFF2-40B4-BE49-F238E27FC236}">
                <a16:creationId xmlns:a16="http://schemas.microsoft.com/office/drawing/2014/main" id="{AED1C71A-A50D-4F9A-9EF5-4131737858FC}"/>
              </a:ext>
            </a:extLst>
          </p:cNvPr>
          <p:cNvSpPr txBox="1"/>
          <p:nvPr/>
        </p:nvSpPr>
        <p:spPr>
          <a:xfrm>
            <a:off x="332656" y="899592"/>
            <a:ext cx="3312368" cy="558386"/>
          </a:xfrm>
          <a:prstGeom prst="rect">
            <a:avLst/>
          </a:prstGeom>
          <a:noFill/>
        </p:spPr>
        <p:txBody>
          <a:bodyPr wrap="square" lIns="65306" tIns="32653" rIns="65306" bIns="32653" rtlCol="0">
            <a:spAutoFit/>
          </a:bodyPr>
          <a:lstStyle/>
          <a:p>
            <a:r>
              <a:rPr lang="ko-KR" altLang="en-US" sz="3200" dirty="0">
                <a:latin typeface="고도 M" panose="02000503000000020004" pitchFamily="2" charset="-127"/>
                <a:ea typeface="고도 M" panose="02000503000000020004" pitchFamily="2" charset="-127"/>
              </a:rPr>
              <a:t>회사소개</a:t>
            </a:r>
          </a:p>
        </p:txBody>
      </p:sp>
      <p:sp>
        <p:nvSpPr>
          <p:cNvPr id="6" name="TextBox 5"/>
          <p:cNvSpPr txBox="1"/>
          <p:nvPr/>
        </p:nvSpPr>
        <p:spPr>
          <a:xfrm>
            <a:off x="260648" y="1691680"/>
            <a:ext cx="3841236" cy="2066491"/>
          </a:xfrm>
          <a:prstGeom prst="rect">
            <a:avLst/>
          </a:prstGeom>
          <a:noFill/>
        </p:spPr>
        <p:txBody>
          <a:bodyPr wrap="none" lIns="65306" tIns="32653" rIns="65306" bIns="32653" rtlCol="0">
            <a:spAutoFit/>
          </a:bodyPr>
          <a:lstStyle/>
          <a:p>
            <a:pPr>
              <a:lnSpc>
                <a:spcPts val="3928"/>
              </a:lnSpc>
            </a:pPr>
            <a:r>
              <a:rPr lang="ko-KR" altLang="en-US" sz="2300" dirty="0" smtClean="0">
                <a:latin typeface="고도 M" panose="02000503000000020004" pitchFamily="2" charset="-127"/>
                <a:ea typeface="고도 M" panose="02000503000000020004" pitchFamily="2" charset="-127"/>
              </a:rPr>
              <a:t>전문지식과 현장경험을</a:t>
            </a:r>
            <a:endParaRPr lang="en-US" altLang="ko-KR" sz="2300" dirty="0" smtClean="0">
              <a:latin typeface="고도 M" panose="02000503000000020004" pitchFamily="2" charset="-127"/>
              <a:ea typeface="고도 M" panose="02000503000000020004" pitchFamily="2" charset="-127"/>
            </a:endParaRPr>
          </a:p>
          <a:p>
            <a:pPr>
              <a:lnSpc>
                <a:spcPts val="3928"/>
              </a:lnSpc>
            </a:pPr>
            <a:r>
              <a:rPr lang="ko-KR" altLang="en-US" sz="2300" dirty="0" smtClean="0">
                <a:latin typeface="고도 M" panose="02000503000000020004" pitchFamily="2" charset="-127"/>
                <a:ea typeface="고도 M" panose="02000503000000020004" pitchFamily="2" charset="-127"/>
              </a:rPr>
              <a:t>바탕으로 차별화된 </a:t>
            </a:r>
            <a:endParaRPr lang="en-US" altLang="ko-KR" sz="2300" dirty="0" smtClean="0">
              <a:latin typeface="고도 M" panose="02000503000000020004" pitchFamily="2" charset="-127"/>
              <a:ea typeface="고도 M" panose="02000503000000020004" pitchFamily="2" charset="-127"/>
            </a:endParaRPr>
          </a:p>
          <a:p>
            <a:pPr>
              <a:lnSpc>
                <a:spcPts val="3928"/>
              </a:lnSpc>
            </a:pPr>
            <a:r>
              <a:rPr lang="ko-KR" altLang="en-US" sz="2300" dirty="0" smtClean="0">
                <a:latin typeface="고도 M" panose="02000503000000020004" pitchFamily="2" charset="-127"/>
                <a:ea typeface="고도 M" panose="02000503000000020004" pitchFamily="2" charset="-127"/>
              </a:rPr>
              <a:t>실무형 인재를 양성하고</a:t>
            </a:r>
            <a:endParaRPr lang="en-US" altLang="ko-KR" sz="2300" dirty="0" smtClean="0">
              <a:latin typeface="고도 M" panose="02000503000000020004" pitchFamily="2" charset="-127"/>
              <a:ea typeface="고도 M" panose="02000503000000020004" pitchFamily="2" charset="-127"/>
            </a:endParaRPr>
          </a:p>
          <a:p>
            <a:pPr>
              <a:lnSpc>
                <a:spcPts val="3928"/>
              </a:lnSpc>
            </a:pPr>
            <a:r>
              <a:rPr lang="ko-KR" altLang="en-US" sz="2300" dirty="0" err="1" smtClean="0">
                <a:latin typeface="고도 M" panose="02000503000000020004" pitchFamily="2" charset="-127"/>
                <a:ea typeface="고도 M" panose="02000503000000020004" pitchFamily="2" charset="-127"/>
              </a:rPr>
              <a:t>성과형</a:t>
            </a:r>
            <a:r>
              <a:rPr lang="ko-KR" altLang="en-US" sz="2300" dirty="0" smtClean="0">
                <a:latin typeface="고도 M" panose="02000503000000020004" pitchFamily="2" charset="-127"/>
                <a:ea typeface="고도 M" panose="02000503000000020004" pitchFamily="2" charset="-127"/>
              </a:rPr>
              <a:t> 인적자원을 개발합니다</a:t>
            </a:r>
            <a:r>
              <a:rPr lang="en-US" altLang="ko-KR" sz="2300" dirty="0" smtClean="0">
                <a:latin typeface="고도 M" panose="02000503000000020004" pitchFamily="2" charset="-127"/>
                <a:ea typeface="고도 M" panose="02000503000000020004" pitchFamily="2" charset="-127"/>
              </a:rPr>
              <a:t>.</a:t>
            </a:r>
            <a:endParaRPr lang="ko-KR" altLang="en-US" sz="2300" dirty="0" smtClean="0">
              <a:latin typeface="고도 M" panose="02000503000000020004" pitchFamily="2" charset="-127"/>
              <a:ea typeface="고도 M" panose="02000503000000020004" pitchFamily="2" charset="-127"/>
            </a:endParaRPr>
          </a:p>
        </p:txBody>
      </p:sp>
      <p:sp>
        <p:nvSpPr>
          <p:cNvPr id="7" name="TextBox 6"/>
          <p:cNvSpPr txBox="1"/>
          <p:nvPr/>
        </p:nvSpPr>
        <p:spPr>
          <a:xfrm>
            <a:off x="332656" y="4355976"/>
            <a:ext cx="2978821" cy="342943"/>
          </a:xfrm>
          <a:prstGeom prst="rect">
            <a:avLst/>
          </a:prstGeom>
          <a:noFill/>
        </p:spPr>
        <p:txBody>
          <a:bodyPr wrap="none" lIns="65306" tIns="32653" rIns="65306" bIns="32653" rtlCol="0">
            <a:spAutoFit/>
          </a:bodyPr>
          <a:lstStyle/>
          <a:p>
            <a:r>
              <a:rPr lang="ko-KR" altLang="en-US" dirty="0" smtClean="0">
                <a:ln w="6350">
                  <a:noFill/>
                </a:ln>
                <a:solidFill>
                  <a:schemeClr val="accent5"/>
                </a:solidFill>
                <a:latin typeface="고도 M" panose="02000503000000020004" pitchFamily="2" charset="-127"/>
                <a:ea typeface="고도 M" panose="02000503000000020004" pitchFamily="2" charset="-127"/>
              </a:rPr>
              <a:t>실무중심 차별화된 </a:t>
            </a:r>
            <a:r>
              <a:rPr lang="ko-KR" altLang="en-US" dirty="0" err="1" smtClean="0">
                <a:ln w="6350">
                  <a:noFill/>
                </a:ln>
                <a:solidFill>
                  <a:schemeClr val="accent5"/>
                </a:solidFill>
                <a:latin typeface="고도 M" panose="02000503000000020004" pitchFamily="2" charset="-127"/>
                <a:ea typeface="고도 M" panose="02000503000000020004" pitchFamily="2" charset="-127"/>
              </a:rPr>
              <a:t>인재양성원</a:t>
            </a:r>
            <a:endParaRPr lang="ko-KR" altLang="en-US" dirty="0">
              <a:ln w="6350">
                <a:noFill/>
              </a:ln>
              <a:solidFill>
                <a:schemeClr val="accent5"/>
              </a:solidFill>
              <a:latin typeface="고도 M" panose="02000503000000020004" pitchFamily="2" charset="-127"/>
              <a:ea typeface="고도 M" panose="02000503000000020004" pitchFamily="2" charset="-127"/>
            </a:endParaRPr>
          </a:p>
        </p:txBody>
      </p:sp>
      <p:sp>
        <p:nvSpPr>
          <p:cNvPr id="4" name="TextBox 3"/>
          <p:cNvSpPr txBox="1"/>
          <p:nvPr/>
        </p:nvSpPr>
        <p:spPr>
          <a:xfrm>
            <a:off x="339193" y="6763620"/>
            <a:ext cx="131952" cy="265999"/>
          </a:xfrm>
          <a:prstGeom prst="rect">
            <a:avLst/>
          </a:prstGeom>
          <a:noFill/>
        </p:spPr>
        <p:txBody>
          <a:bodyPr wrap="none" lIns="65306" tIns="32653" rIns="65306" bIns="32653" rtlCol="0">
            <a:spAutoFit/>
          </a:bodyPr>
          <a:lstStyle/>
          <a:p>
            <a:pPr algn="l"/>
            <a:endParaRPr lang="ko-KR" altLang="en-US" sz="1300" dirty="0" smtClean="0">
              <a:latin typeface="고도 M" panose="02000503000000020004" pitchFamily="2" charset="-127"/>
              <a:ea typeface="고도 M" panose="02000503000000020004" pitchFamily="2" charset="-127"/>
            </a:endParaRPr>
          </a:p>
        </p:txBody>
      </p:sp>
      <p:sp>
        <p:nvSpPr>
          <p:cNvPr id="20" name="TextBox 19"/>
          <p:cNvSpPr txBox="1"/>
          <p:nvPr/>
        </p:nvSpPr>
        <p:spPr>
          <a:xfrm>
            <a:off x="332655" y="4982884"/>
            <a:ext cx="5123639" cy="2246028"/>
          </a:xfrm>
          <a:prstGeom prst="rect">
            <a:avLst/>
          </a:prstGeom>
          <a:noFill/>
        </p:spPr>
        <p:txBody>
          <a:bodyPr wrap="none" lIns="65306" tIns="32653" rIns="65306" bIns="32653" rtlCol="0">
            <a:spAutoFit/>
          </a:bodyPr>
          <a:lstStyle/>
          <a:p>
            <a:pPr>
              <a:lnSpc>
                <a:spcPts val="1714"/>
              </a:lnSpc>
            </a:pPr>
            <a:r>
              <a:rPr lang="ko-KR" altLang="en-US" sz="1500" dirty="0" err="1" smtClean="0">
                <a:latin typeface="고도 M" panose="02000503000000020004" pitchFamily="2" charset="-127"/>
                <a:ea typeface="고도 M" panose="02000503000000020004" pitchFamily="2" charset="-127"/>
              </a:rPr>
              <a:t>한국커리어다자인교육원은</a:t>
            </a:r>
            <a:r>
              <a:rPr lang="ko-KR" altLang="en-US" sz="1500" dirty="0" smtClean="0">
                <a:latin typeface="고도 M" panose="02000503000000020004" pitchFamily="2" charset="-127"/>
                <a:ea typeface="고도 M" panose="02000503000000020004" pitchFamily="2" charset="-127"/>
              </a:rPr>
              <a:t> 의료산업의 안전과  발전에 </a:t>
            </a:r>
            <a:endParaRPr lang="en-US" altLang="ko-KR" sz="1500" dirty="0" smtClean="0">
              <a:latin typeface="고도 M" panose="02000503000000020004" pitchFamily="2" charset="-127"/>
              <a:ea typeface="고도 M" panose="02000503000000020004" pitchFamily="2" charset="-127"/>
            </a:endParaRPr>
          </a:p>
          <a:p>
            <a:pPr>
              <a:lnSpc>
                <a:spcPts val="1714"/>
              </a:lnSpc>
            </a:pPr>
            <a:r>
              <a:rPr lang="ko-KR" altLang="en-US" sz="1500" dirty="0" smtClean="0">
                <a:latin typeface="고도 M" panose="02000503000000020004" pitchFamily="2" charset="-127"/>
                <a:ea typeface="고도 M" panose="02000503000000020004" pitchFamily="2" charset="-127"/>
              </a:rPr>
              <a:t>기여한다는 사명감으로 의료분야 취업을 선도하며 </a:t>
            </a:r>
            <a:endParaRPr lang="en-US" altLang="ko-KR" sz="1500" dirty="0" smtClean="0">
              <a:latin typeface="고도 M" panose="02000503000000020004" pitchFamily="2" charset="-127"/>
              <a:ea typeface="고도 M" panose="02000503000000020004" pitchFamily="2" charset="-127"/>
            </a:endParaRPr>
          </a:p>
          <a:p>
            <a:pPr>
              <a:lnSpc>
                <a:spcPts val="1714"/>
              </a:lnSpc>
            </a:pPr>
            <a:r>
              <a:rPr lang="ko-KR" altLang="en-US" sz="1500" dirty="0" smtClean="0">
                <a:latin typeface="고도 M" panose="02000503000000020004" pitchFamily="2" charset="-127"/>
                <a:ea typeface="고도 M" panose="02000503000000020004" pitchFamily="2" charset="-127"/>
              </a:rPr>
              <a:t>의료관광서비스</a:t>
            </a:r>
            <a:r>
              <a:rPr lang="en-US" altLang="ko-KR" sz="1500" dirty="0" smtClean="0">
                <a:latin typeface="고도 M" panose="02000503000000020004" pitchFamily="2" charset="-127"/>
                <a:ea typeface="고도 M" panose="02000503000000020004" pitchFamily="2" charset="-127"/>
              </a:rPr>
              <a:t>,</a:t>
            </a:r>
            <a:r>
              <a:rPr lang="ko-KR" altLang="en-US" sz="1500" dirty="0" smtClean="0">
                <a:latin typeface="고도 M" panose="02000503000000020004" pitchFamily="2" charset="-127"/>
                <a:ea typeface="고도 M" panose="02000503000000020004" pitchFamily="2" charset="-127"/>
              </a:rPr>
              <a:t>의료경영</a:t>
            </a:r>
            <a:r>
              <a:rPr lang="en-US" altLang="ko-KR" sz="1500" dirty="0" smtClean="0">
                <a:latin typeface="고도 M" panose="02000503000000020004" pitchFamily="2" charset="-127"/>
                <a:ea typeface="고도 M" panose="02000503000000020004" pitchFamily="2" charset="-127"/>
              </a:rPr>
              <a:t>,CS</a:t>
            </a:r>
            <a:r>
              <a:rPr lang="ko-KR" altLang="en-US" sz="1500" dirty="0" smtClean="0">
                <a:latin typeface="고도 M" panose="02000503000000020004" pitchFamily="2" charset="-127"/>
                <a:ea typeface="고도 M" panose="02000503000000020004" pitchFamily="2" charset="-127"/>
              </a:rPr>
              <a:t>컨설팅을 하고 있는 </a:t>
            </a:r>
            <a:endParaRPr lang="en-US" altLang="ko-KR" sz="1500" dirty="0" smtClean="0">
              <a:latin typeface="고도 M" panose="02000503000000020004" pitchFamily="2" charset="-127"/>
              <a:ea typeface="고도 M" panose="02000503000000020004" pitchFamily="2" charset="-127"/>
            </a:endParaRPr>
          </a:p>
          <a:p>
            <a:pPr>
              <a:lnSpc>
                <a:spcPts val="1714"/>
              </a:lnSpc>
            </a:pPr>
            <a:r>
              <a:rPr lang="ko-KR" altLang="en-US" sz="1500" dirty="0" smtClean="0">
                <a:latin typeface="고도 M" panose="02000503000000020004" pitchFamily="2" charset="-127"/>
                <a:ea typeface="고도 M" panose="02000503000000020004" pitchFamily="2" charset="-127"/>
              </a:rPr>
              <a:t>대한민국 대표 교육서비스 기관입니다</a:t>
            </a:r>
            <a:r>
              <a:rPr lang="en-US" altLang="ko-KR" sz="1500" dirty="0" smtClean="0">
                <a:latin typeface="고도 M" panose="02000503000000020004" pitchFamily="2" charset="-127"/>
                <a:ea typeface="고도 M" panose="02000503000000020004" pitchFamily="2" charset="-127"/>
              </a:rPr>
              <a:t>.</a:t>
            </a:r>
          </a:p>
          <a:p>
            <a:pPr>
              <a:lnSpc>
                <a:spcPts val="1714"/>
              </a:lnSpc>
            </a:pPr>
            <a:endParaRPr lang="en-US" altLang="ko-KR" sz="1500" dirty="0" smtClean="0">
              <a:latin typeface="고도 M" panose="02000503000000020004" pitchFamily="2" charset="-127"/>
              <a:ea typeface="고도 M" panose="02000503000000020004" pitchFamily="2" charset="-127"/>
            </a:endParaRPr>
          </a:p>
          <a:p>
            <a:pPr>
              <a:lnSpc>
                <a:spcPts val="1714"/>
              </a:lnSpc>
            </a:pPr>
            <a:r>
              <a:rPr lang="ko-KR" altLang="en-US" sz="1500" dirty="0" smtClean="0">
                <a:latin typeface="고도 M" panose="02000503000000020004" pitchFamily="2" charset="-127"/>
                <a:ea typeface="고도 M" panose="02000503000000020004" pitchFamily="2" charset="-127"/>
              </a:rPr>
              <a:t>현장출신 전문가의 실무경험을 바탕으로</a:t>
            </a:r>
            <a:endParaRPr lang="en-US" altLang="ko-KR" sz="1500" dirty="0" smtClean="0">
              <a:latin typeface="고도 M" panose="02000503000000020004" pitchFamily="2" charset="-127"/>
              <a:ea typeface="고도 M" panose="02000503000000020004" pitchFamily="2" charset="-127"/>
            </a:endParaRPr>
          </a:p>
          <a:p>
            <a:pPr>
              <a:lnSpc>
                <a:spcPts val="1714"/>
              </a:lnSpc>
            </a:pPr>
            <a:r>
              <a:rPr lang="ko-KR" altLang="en-US" sz="1500" dirty="0" smtClean="0">
                <a:latin typeface="고도 M" panose="02000503000000020004" pitchFamily="2" charset="-127"/>
                <a:ea typeface="고도 M" panose="02000503000000020004" pitchFamily="2" charset="-127"/>
              </a:rPr>
              <a:t>정확하고 실용 가능한 학습을 유도하며</a:t>
            </a:r>
            <a:endParaRPr lang="en-US" altLang="ko-KR" sz="1500" dirty="0" smtClean="0">
              <a:latin typeface="고도 M" panose="02000503000000020004" pitchFamily="2" charset="-127"/>
              <a:ea typeface="고도 M" panose="02000503000000020004" pitchFamily="2" charset="-127"/>
            </a:endParaRPr>
          </a:p>
          <a:p>
            <a:pPr>
              <a:lnSpc>
                <a:spcPts val="1714"/>
              </a:lnSpc>
            </a:pPr>
            <a:r>
              <a:rPr lang="ko-KR" altLang="en-US" sz="1500" dirty="0" smtClean="0">
                <a:latin typeface="고도 M" panose="02000503000000020004" pitchFamily="2" charset="-127"/>
                <a:ea typeface="고도 M" panose="02000503000000020004" pitchFamily="2" charset="-127"/>
              </a:rPr>
              <a:t>경쟁이 가속화된 의료시장의 패러다임을 변화시키고자 </a:t>
            </a:r>
            <a:endParaRPr lang="en-US" altLang="ko-KR" sz="1500" dirty="0" smtClean="0">
              <a:latin typeface="고도 M" panose="02000503000000020004" pitchFamily="2" charset="-127"/>
              <a:ea typeface="고도 M" panose="02000503000000020004" pitchFamily="2" charset="-127"/>
            </a:endParaRPr>
          </a:p>
          <a:p>
            <a:pPr>
              <a:lnSpc>
                <a:spcPts val="1714"/>
              </a:lnSpc>
            </a:pPr>
            <a:r>
              <a:rPr lang="ko-KR" altLang="en-US" sz="1500" dirty="0" smtClean="0">
                <a:latin typeface="고도 M" panose="02000503000000020004" pitchFamily="2" charset="-127"/>
                <a:ea typeface="고도 M" panose="02000503000000020004" pitchFamily="2" charset="-127"/>
              </a:rPr>
              <a:t>세밀하게 분석하고  철저한 역량 평가를 통해</a:t>
            </a:r>
            <a:endParaRPr lang="en-US" altLang="ko-KR" sz="1500" dirty="0" smtClean="0">
              <a:latin typeface="고도 M" panose="02000503000000020004" pitchFamily="2" charset="-127"/>
              <a:ea typeface="고도 M" panose="02000503000000020004" pitchFamily="2" charset="-127"/>
            </a:endParaRPr>
          </a:p>
          <a:p>
            <a:pPr>
              <a:lnSpc>
                <a:spcPts val="1714"/>
              </a:lnSpc>
            </a:pPr>
            <a:r>
              <a:rPr lang="ko-KR" altLang="en-US" sz="1500" dirty="0" smtClean="0">
                <a:latin typeface="고도 M" panose="02000503000000020004" pitchFamily="2" charset="-127"/>
                <a:ea typeface="고도 M" panose="02000503000000020004" pitchFamily="2" charset="-127"/>
              </a:rPr>
              <a:t>교육자와 피교육자가 상호작용 할 수 있는 시스템을 개발합니다</a:t>
            </a:r>
            <a:r>
              <a:rPr lang="en-US" altLang="ko-KR" sz="1500" dirty="0" smtClean="0">
                <a:latin typeface="고도 M" panose="02000503000000020004" pitchFamily="2" charset="-127"/>
                <a:ea typeface="고도 M" panose="02000503000000020004" pitchFamily="2" charset="-127"/>
              </a:rPr>
              <a:t>.</a:t>
            </a:r>
          </a:p>
        </p:txBody>
      </p:sp>
      <p:sp>
        <p:nvSpPr>
          <p:cNvPr id="16" name="사각형: 잘린 한쪽 모서리 28">
            <a:extLst>
              <a:ext uri="{FF2B5EF4-FFF2-40B4-BE49-F238E27FC236}">
                <a16:creationId xmlns:a16="http://schemas.microsoft.com/office/drawing/2014/main" id="{B1A25455-AC8B-4742-91B1-2E409919DE88}"/>
              </a:ext>
            </a:extLst>
          </p:cNvPr>
          <p:cNvSpPr/>
          <p:nvPr/>
        </p:nvSpPr>
        <p:spPr>
          <a:xfrm>
            <a:off x="-27384" y="107504"/>
            <a:ext cx="2023533" cy="594454"/>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600" b="0" i="0" u="none" strike="noStrike" kern="0" cap="none" spc="0" normalizeH="0" baseline="0" noProof="0" dirty="0" smtClean="0">
                <a:ln>
                  <a:noFill/>
                </a:ln>
                <a:solidFill>
                  <a:prstClr val="white"/>
                </a:solidFill>
                <a:effectLst/>
                <a:uLnTx/>
                <a:uFillTx/>
                <a:latin typeface="고도 M" pitchFamily="2" charset="-127"/>
                <a:ea typeface="고도 M" pitchFamily="2" charset="-127"/>
              </a:rPr>
              <a:t>who</a:t>
            </a:r>
            <a:endParaRPr kumimoji="0" lang="ko-KR" altLang="en-US" sz="3600" b="0" i="0" u="none" strike="noStrike" kern="0" cap="none" spc="0" normalizeH="0" baseline="0" noProof="0" dirty="0">
              <a:ln>
                <a:noFill/>
              </a:ln>
              <a:solidFill>
                <a:prstClr val="white"/>
              </a:solidFill>
              <a:effectLst/>
              <a:uLnTx/>
              <a:uFillTx/>
              <a:latin typeface="고도 M" pitchFamily="2" charset="-127"/>
              <a:ea typeface="고도 M" pitchFamily="2" charset="-127"/>
            </a:endParaRPr>
          </a:p>
        </p:txBody>
      </p:sp>
      <p:sp>
        <p:nvSpPr>
          <p:cNvPr id="17" name="TextBox 16">
            <a:extLst>
              <a:ext uri="{FF2B5EF4-FFF2-40B4-BE49-F238E27FC236}">
                <a16:creationId xmlns:a16="http://schemas.microsoft.com/office/drawing/2014/main" id="{605697AB-4736-434C-8EA4-97A0EDB977D1}"/>
              </a:ext>
            </a:extLst>
          </p:cNvPr>
          <p:cNvSpPr txBox="1"/>
          <p:nvPr/>
        </p:nvSpPr>
        <p:spPr>
          <a:xfrm>
            <a:off x="1914044" y="107504"/>
            <a:ext cx="1696042" cy="646331"/>
          </a:xfrm>
          <a:prstGeom prst="rect">
            <a:avLst/>
          </a:prstGeom>
          <a:noFill/>
        </p:spPr>
        <p:txBody>
          <a:bodyPr wrap="none" rtlCol="0">
            <a:spAutoFit/>
          </a:bodyPr>
          <a:lstStyle/>
          <a:p>
            <a:pPr defTabSz="914400">
              <a:defRPr/>
            </a:pPr>
            <a:r>
              <a:rPr lang="en-US" altLang="ko-KR" sz="3600" dirty="0" smtClean="0">
                <a:ln>
                  <a:solidFill>
                    <a:schemeClr val="bg1"/>
                  </a:solidFill>
                </a:ln>
                <a:solidFill>
                  <a:schemeClr val="accent5"/>
                </a:solidFill>
                <a:latin typeface="고도 M" panose="02000503000000020004" pitchFamily="2" charset="-127"/>
                <a:ea typeface="고도 M" panose="02000503000000020004" pitchFamily="2" charset="-127"/>
              </a:rPr>
              <a:t>We are</a:t>
            </a:r>
            <a:endParaRPr lang="ko-KR" altLang="en-US" sz="3600" dirty="0">
              <a:ln>
                <a:solidFill>
                  <a:schemeClr val="bg1"/>
                </a:solidFill>
              </a:ln>
              <a:solidFill>
                <a:schemeClr val="accent5"/>
              </a:solidFill>
              <a:latin typeface="고도 M" panose="02000503000000020004" pitchFamily="2" charset="-127"/>
              <a:ea typeface="고도 M" panose="02000503000000020004" pitchFamily="2" charset="-127"/>
            </a:endParaRPr>
          </a:p>
        </p:txBody>
      </p:sp>
      <p:cxnSp>
        <p:nvCxnSpPr>
          <p:cNvPr id="18" name="직선 연결선 17">
            <a:extLst>
              <a:ext uri="{FF2B5EF4-FFF2-40B4-BE49-F238E27FC236}">
                <a16:creationId xmlns:a16="http://schemas.microsoft.com/office/drawing/2014/main" id="{1861A193-E730-4DA7-8AFE-797AE759AD14}"/>
              </a:ext>
            </a:extLst>
          </p:cNvPr>
          <p:cNvCxnSpPr>
            <a:cxnSpLocks/>
          </p:cNvCxnSpPr>
          <p:nvPr/>
        </p:nvCxnSpPr>
        <p:spPr>
          <a:xfrm flipV="1">
            <a:off x="0" y="683568"/>
            <a:ext cx="3789040" cy="16588"/>
          </a:xfrm>
          <a:prstGeom prst="line">
            <a:avLst/>
          </a:prstGeom>
          <a:noFill/>
          <a:ln w="38100" cap="flat" cmpd="sng" algn="ctr">
            <a:solidFill>
              <a:srgbClr val="40A8C8"/>
            </a:solidFill>
            <a:prstDash val="solid"/>
            <a:miter lim="800000"/>
          </a:ln>
          <a:effectLst/>
        </p:spPr>
      </p:cxnSp>
    </p:spTree>
    <p:extLst>
      <p:ext uri="{BB962C8B-B14F-4D97-AF65-F5344CB8AC3E}">
        <p14:creationId xmlns:p14="http://schemas.microsoft.com/office/powerpoint/2010/main" val="3917669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EAB2112-A7E5-494B-8F76-3DB811CFF6E9}"/>
              </a:ext>
            </a:extLst>
          </p:cNvPr>
          <p:cNvPicPr>
            <a:picLocks noChangeAspect="1"/>
          </p:cNvPicPr>
          <p:nvPr/>
        </p:nvPicPr>
        <p:blipFill rotWithShape="1">
          <a:blip r:embed="rId3" cstate="print"/>
          <a:srcRect l="10618" r="14411"/>
          <a:stretch/>
        </p:blipFill>
        <p:spPr>
          <a:xfrm flipH="1">
            <a:off x="-1" y="0"/>
            <a:ext cx="6858001" cy="9144000"/>
          </a:xfrm>
          <a:prstGeom prst="rect">
            <a:avLst/>
          </a:prstGeom>
        </p:spPr>
      </p:pic>
      <p:sp>
        <p:nvSpPr>
          <p:cNvPr id="18" name="직사각형 17"/>
          <p:cNvSpPr/>
          <p:nvPr/>
        </p:nvSpPr>
        <p:spPr>
          <a:xfrm>
            <a:off x="1" y="0"/>
            <a:ext cx="6858000" cy="9144000"/>
          </a:xfrm>
          <a:prstGeom prst="rect">
            <a:avLst/>
          </a:prstGeom>
          <a:gradFill flip="none" rotWithShape="1">
            <a:gsLst>
              <a:gs pos="0">
                <a:schemeClr val="accent1">
                  <a:lumMod val="5000"/>
                  <a:lumOff val="95000"/>
                  <a:alpha val="8000"/>
                </a:schemeClr>
              </a:gs>
              <a:gs pos="100000">
                <a:schemeClr val="bg1">
                  <a:lumMod val="85000"/>
                  <a:alpha val="53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ko-KR" altLang="en-US"/>
          </a:p>
        </p:txBody>
      </p:sp>
      <p:sp>
        <p:nvSpPr>
          <p:cNvPr id="3" name="TextBox 2">
            <a:extLst>
              <a:ext uri="{FF2B5EF4-FFF2-40B4-BE49-F238E27FC236}">
                <a16:creationId xmlns:a16="http://schemas.microsoft.com/office/drawing/2014/main" id="{DD5AF73B-1667-4100-B247-CE37B78E35DC}"/>
              </a:ext>
            </a:extLst>
          </p:cNvPr>
          <p:cNvSpPr txBox="1"/>
          <p:nvPr/>
        </p:nvSpPr>
        <p:spPr>
          <a:xfrm>
            <a:off x="404664" y="1043608"/>
            <a:ext cx="1601842" cy="558386"/>
          </a:xfrm>
          <a:prstGeom prst="rect">
            <a:avLst/>
          </a:prstGeom>
          <a:noFill/>
        </p:spPr>
        <p:txBody>
          <a:bodyPr wrap="none" lIns="65306" tIns="32653" rIns="65306" bIns="32653" rtlCol="0">
            <a:spAutoFit/>
          </a:bodyPr>
          <a:lstStyle/>
          <a:p>
            <a:r>
              <a:rPr lang="ko-KR" altLang="en-US" sz="3200" dirty="0">
                <a:latin typeface="고도 M" panose="02000503000000020004" pitchFamily="2" charset="-127"/>
                <a:ea typeface="고도 M" panose="02000503000000020004" pitchFamily="2" charset="-127"/>
              </a:rPr>
              <a:t>사업영역</a:t>
            </a:r>
          </a:p>
        </p:txBody>
      </p:sp>
      <p:grpSp>
        <p:nvGrpSpPr>
          <p:cNvPr id="4" name="그룹 3"/>
          <p:cNvGrpSpPr/>
          <p:nvPr/>
        </p:nvGrpSpPr>
        <p:grpSpPr>
          <a:xfrm>
            <a:off x="620688" y="6084168"/>
            <a:ext cx="720080" cy="712743"/>
            <a:chOff x="8023338" y="-1664647"/>
            <a:chExt cx="1187405" cy="1187405"/>
          </a:xfrm>
        </p:grpSpPr>
        <p:sp>
          <p:nvSpPr>
            <p:cNvPr id="12" name="타원 11">
              <a:extLst>
                <a:ext uri="{FF2B5EF4-FFF2-40B4-BE49-F238E27FC236}">
                  <a16:creationId xmlns:a16="http://schemas.microsoft.com/office/drawing/2014/main" id="{65E4244D-74E0-4E7F-B7AE-EDEB6A7796C7}"/>
                </a:ext>
              </a:extLst>
            </p:cNvPr>
            <p:cNvSpPr/>
            <p:nvPr/>
          </p:nvSpPr>
          <p:spPr>
            <a:xfrm>
              <a:off x="8023338" y="-1664647"/>
              <a:ext cx="1187405" cy="1187405"/>
            </a:xfrm>
            <a:prstGeom prst="ellipse">
              <a:avLst/>
            </a:prstGeom>
            <a:solidFill>
              <a:sysClr val="window" lastClr="FFFFFF">
                <a:alpha val="66000"/>
              </a:sysClr>
            </a:solidFill>
            <a:ln w="12700" cap="flat" cmpd="sng" algn="ctr">
              <a:noFill/>
              <a:prstDash val="solid"/>
              <a:miter lim="800000"/>
            </a:ln>
            <a:effectLst/>
          </p:spPr>
          <p:txBody>
            <a:bodyPr rtlCol="0" anchor="ctr"/>
            <a:lstStyle/>
            <a:p>
              <a:pPr algn="ctr" defTabSz="653064" latinLnBrk="0">
                <a:defRPr/>
              </a:pPr>
              <a:endParaRPr lang="ko-KR" altLang="en-US" sz="1300" kern="0" dirty="0">
                <a:solidFill>
                  <a:prstClr val="white"/>
                </a:solidFill>
                <a:latin typeface="맑은 고딕" panose="020F0502020204030204"/>
                <a:ea typeface="맑은 고딕" panose="020B0503020000020004" pitchFamily="50" charset="-127"/>
              </a:endParaRPr>
            </a:p>
          </p:txBody>
        </p:sp>
        <p:pic>
          <p:nvPicPr>
            <p:cNvPr id="13" name="그림 12">
              <a:extLst>
                <a:ext uri="{FF2B5EF4-FFF2-40B4-BE49-F238E27FC236}">
                  <a16:creationId xmlns:a16="http://schemas.microsoft.com/office/drawing/2014/main" id="{5864EDB8-0250-4896-9F33-63C4B7367F69}"/>
                </a:ext>
              </a:extLst>
            </p:cNvPr>
            <p:cNvPicPr>
              <a:picLocks noChangeAspect="1"/>
            </p:cNvPicPr>
            <p:nvPr/>
          </p:nvPicPr>
          <p:blipFill rotWithShape="1">
            <a:blip r:embed="rId4" cstate="print">
              <a:duotone>
                <a:srgbClr val="297FD5">
                  <a:shade val="45000"/>
                  <a:satMod val="135000"/>
                </a:srgbClr>
                <a:prstClr val="white"/>
              </a:duotone>
              <a:extLst>
                <a:ext uri="{28A0092B-C50C-407E-A947-70E740481C1C}">
                  <a14:useLocalDpi xmlns:a14="http://schemas.microsoft.com/office/drawing/2010/main" val="0"/>
                </a:ext>
              </a:extLst>
            </a:blip>
            <a:srcRect l="6111" t="6463" r="8056" b="15139"/>
            <a:stretch/>
          </p:blipFill>
          <p:spPr>
            <a:xfrm>
              <a:off x="8156260" y="-1535917"/>
              <a:ext cx="906856" cy="828299"/>
            </a:xfrm>
            <a:prstGeom prst="rect">
              <a:avLst/>
            </a:prstGeom>
          </p:spPr>
        </p:pic>
      </p:grpSp>
      <p:sp>
        <p:nvSpPr>
          <p:cNvPr id="7" name="직사각형 6"/>
          <p:cNvSpPr/>
          <p:nvPr/>
        </p:nvSpPr>
        <p:spPr>
          <a:xfrm>
            <a:off x="332655" y="7414383"/>
            <a:ext cx="1518805" cy="1052432"/>
          </a:xfrm>
          <a:prstGeom prst="rect">
            <a:avLst/>
          </a:prstGeom>
        </p:spPr>
        <p:txBody>
          <a:bodyPr wrap="square" lIns="65306" tIns="32653" rIns="65306" bIns="32653">
            <a:spAutoFit/>
          </a:bodyPr>
          <a:lstStyle/>
          <a:p>
            <a:pPr defTabSz="653064">
              <a:lnSpc>
                <a:spcPts val="1071"/>
              </a:lnSpc>
              <a:defRPr/>
            </a:pPr>
            <a:r>
              <a:rPr lang="ko-KR" altLang="en-US" sz="1000" dirty="0">
                <a:latin typeface="고도 M" panose="02000503000000020004" pitchFamily="2" charset="-127"/>
                <a:ea typeface="고도 M" panose="02000503000000020004" pitchFamily="2" charset="-127"/>
              </a:rPr>
              <a:t>어려운 의료지식을 실습을 통해 이론을 쉽게 이해하고</a:t>
            </a:r>
            <a:r>
              <a:rPr lang="en-US" altLang="ko-KR" sz="1000" dirty="0">
                <a:latin typeface="고도 M" panose="02000503000000020004" pitchFamily="2" charset="-127"/>
                <a:ea typeface="고도 M" panose="02000503000000020004" pitchFamily="2" charset="-127"/>
              </a:rPr>
              <a:t>, </a:t>
            </a:r>
            <a:r>
              <a:rPr lang="ko-KR" altLang="en-US" sz="1000" dirty="0">
                <a:latin typeface="고도 M" panose="02000503000000020004" pitchFamily="2" charset="-127"/>
                <a:ea typeface="고도 M" panose="02000503000000020004" pitchFamily="2" charset="-127"/>
              </a:rPr>
              <a:t>의료기관에 취업할 수 있는 나만의 경쟁력을 도모하며</a:t>
            </a:r>
            <a:r>
              <a:rPr lang="en-US" altLang="ko-KR" sz="1000" dirty="0">
                <a:latin typeface="고도 M" panose="02000503000000020004" pitchFamily="2" charset="-127"/>
                <a:ea typeface="고도 M" panose="02000503000000020004" pitchFamily="2" charset="-127"/>
              </a:rPr>
              <a:t>,</a:t>
            </a:r>
            <a:r>
              <a:rPr lang="ko-KR" altLang="en-US" sz="1000" dirty="0">
                <a:latin typeface="고도 M" panose="02000503000000020004" pitchFamily="2" charset="-127"/>
                <a:ea typeface="고도 M" panose="02000503000000020004" pitchFamily="2" charset="-127"/>
              </a:rPr>
              <a:t> 현장에서 전문인력으로 성장할 수 있는 커리어 기반을 만들어 </a:t>
            </a:r>
            <a:r>
              <a:rPr lang="ko-KR" altLang="en-US" sz="1000" dirty="0" smtClean="0">
                <a:latin typeface="고도 M" panose="02000503000000020004" pitchFamily="2" charset="-127"/>
                <a:ea typeface="고도 M" panose="02000503000000020004" pitchFamily="2" charset="-127"/>
              </a:rPr>
              <a:t>줍니</a:t>
            </a:r>
            <a:r>
              <a:rPr lang="ko-KR" altLang="en-US" sz="1000" dirty="0">
                <a:latin typeface="고도 M" panose="02000503000000020004" pitchFamily="2" charset="-127"/>
                <a:ea typeface="고도 M" panose="02000503000000020004" pitchFamily="2" charset="-127"/>
              </a:rPr>
              <a:t>다</a:t>
            </a:r>
            <a:r>
              <a:rPr lang="en-US" altLang="ko-KR" sz="1000" dirty="0" smtClean="0">
                <a:latin typeface="고도 M" panose="02000503000000020004" pitchFamily="2" charset="-127"/>
                <a:ea typeface="고도 M" panose="02000503000000020004" pitchFamily="2" charset="-127"/>
              </a:rPr>
              <a:t>.</a:t>
            </a:r>
            <a:endParaRPr lang="ko-KR" altLang="en-US" sz="1000" dirty="0">
              <a:latin typeface="고도 M" panose="02000503000000020004" pitchFamily="2" charset="-127"/>
              <a:ea typeface="고도 M" panose="02000503000000020004" pitchFamily="2" charset="-127"/>
            </a:endParaRPr>
          </a:p>
        </p:txBody>
      </p:sp>
      <p:sp>
        <p:nvSpPr>
          <p:cNvPr id="8" name="TextBox 7"/>
          <p:cNvSpPr txBox="1"/>
          <p:nvPr/>
        </p:nvSpPr>
        <p:spPr>
          <a:xfrm>
            <a:off x="476672" y="7020272"/>
            <a:ext cx="994303" cy="281387"/>
          </a:xfrm>
          <a:prstGeom prst="rect">
            <a:avLst/>
          </a:prstGeom>
          <a:noFill/>
        </p:spPr>
        <p:txBody>
          <a:bodyPr wrap="none" lIns="65306" tIns="32653" rIns="65306" bIns="32653" rtlCol="0">
            <a:spAutoFit/>
          </a:bodyPr>
          <a:lstStyle/>
          <a:p>
            <a:pPr algn="l"/>
            <a:r>
              <a:rPr lang="ko-KR" altLang="en-US" sz="1400" dirty="0" smtClean="0">
                <a:latin typeface="고도 M" panose="02000503000000020004" pitchFamily="2" charset="-127"/>
                <a:ea typeface="고도 M" panose="02000503000000020004" pitchFamily="2" charset="-127"/>
              </a:rPr>
              <a:t>자격증 취득</a:t>
            </a:r>
          </a:p>
        </p:txBody>
      </p:sp>
      <p:sp>
        <p:nvSpPr>
          <p:cNvPr id="9" name="TextBox 8"/>
          <p:cNvSpPr txBox="1"/>
          <p:nvPr/>
        </p:nvSpPr>
        <p:spPr>
          <a:xfrm>
            <a:off x="404664" y="1835696"/>
            <a:ext cx="2597306" cy="2066491"/>
          </a:xfrm>
          <a:prstGeom prst="rect">
            <a:avLst/>
          </a:prstGeom>
          <a:noFill/>
        </p:spPr>
        <p:txBody>
          <a:bodyPr wrap="none" lIns="65306" tIns="32653" rIns="65306" bIns="32653" rtlCol="0">
            <a:spAutoFit/>
          </a:bodyPr>
          <a:lstStyle/>
          <a:p>
            <a:pPr>
              <a:lnSpc>
                <a:spcPts val="3928"/>
              </a:lnSpc>
            </a:pPr>
            <a:r>
              <a:rPr lang="ko-KR" altLang="en-US" sz="2300" dirty="0" smtClean="0">
                <a:latin typeface="고도 M" panose="02000503000000020004" pitchFamily="2" charset="-127"/>
                <a:ea typeface="고도 M" panose="02000503000000020004" pitchFamily="2" charset="-127"/>
              </a:rPr>
              <a:t>기초부터</a:t>
            </a:r>
            <a:r>
              <a:rPr lang="en-US" altLang="ko-KR" sz="2300" dirty="0">
                <a:latin typeface="고도 M" panose="02000503000000020004" pitchFamily="2" charset="-127"/>
                <a:ea typeface="고도 M" panose="02000503000000020004" pitchFamily="2" charset="-127"/>
              </a:rPr>
              <a:t> </a:t>
            </a:r>
            <a:r>
              <a:rPr lang="ko-KR" altLang="en-US" sz="2300" dirty="0" smtClean="0">
                <a:latin typeface="고도 M" panose="02000503000000020004" pitchFamily="2" charset="-127"/>
                <a:ea typeface="고도 M" panose="02000503000000020004" pitchFamily="2" charset="-127"/>
              </a:rPr>
              <a:t>전문가까지</a:t>
            </a:r>
            <a:endParaRPr lang="en-US" altLang="ko-KR" sz="2300" dirty="0" smtClean="0">
              <a:latin typeface="고도 M" panose="02000503000000020004" pitchFamily="2" charset="-127"/>
              <a:ea typeface="고도 M" panose="02000503000000020004" pitchFamily="2" charset="-127"/>
            </a:endParaRPr>
          </a:p>
          <a:p>
            <a:pPr>
              <a:lnSpc>
                <a:spcPts val="3928"/>
              </a:lnSpc>
            </a:pPr>
            <a:r>
              <a:rPr lang="ko-KR" altLang="en-US" sz="2300" dirty="0" smtClean="0">
                <a:latin typeface="고도 M" panose="02000503000000020004" pitchFamily="2" charset="-127"/>
                <a:ea typeface="고도 M" panose="02000503000000020004" pitchFamily="2" charset="-127"/>
              </a:rPr>
              <a:t>당신의 커리어</a:t>
            </a:r>
            <a:endParaRPr lang="en-US" altLang="ko-KR" sz="2300" dirty="0" smtClean="0">
              <a:latin typeface="고도 M" panose="02000503000000020004" pitchFamily="2" charset="-127"/>
              <a:ea typeface="고도 M" panose="02000503000000020004" pitchFamily="2" charset="-127"/>
            </a:endParaRPr>
          </a:p>
          <a:p>
            <a:pPr>
              <a:lnSpc>
                <a:spcPts val="3928"/>
              </a:lnSpc>
            </a:pPr>
            <a:r>
              <a:rPr lang="ko-KR" altLang="en-US" sz="2300" dirty="0" smtClean="0">
                <a:latin typeface="고도 M" panose="02000503000000020004" pitchFamily="2" charset="-127"/>
                <a:ea typeface="고도 M" panose="02000503000000020004" pitchFamily="2" charset="-127"/>
              </a:rPr>
              <a:t>전부를 </a:t>
            </a:r>
            <a:endParaRPr lang="en-US" altLang="ko-KR" sz="2300" dirty="0" smtClean="0">
              <a:latin typeface="고도 M" panose="02000503000000020004" pitchFamily="2" charset="-127"/>
              <a:ea typeface="고도 M" panose="02000503000000020004" pitchFamily="2" charset="-127"/>
            </a:endParaRPr>
          </a:p>
          <a:p>
            <a:pPr>
              <a:lnSpc>
                <a:spcPts val="3928"/>
              </a:lnSpc>
            </a:pPr>
            <a:r>
              <a:rPr lang="ko-KR" altLang="en-US" sz="2300" dirty="0" smtClean="0">
                <a:latin typeface="고도 M" panose="02000503000000020004" pitchFamily="2" charset="-127"/>
                <a:ea typeface="고도 M" panose="02000503000000020004" pitchFamily="2" charset="-127"/>
              </a:rPr>
              <a:t>디자인 합니다</a:t>
            </a:r>
          </a:p>
        </p:txBody>
      </p:sp>
      <p:sp>
        <p:nvSpPr>
          <p:cNvPr id="23" name="TextBox 22"/>
          <p:cNvSpPr txBox="1"/>
          <p:nvPr/>
        </p:nvSpPr>
        <p:spPr>
          <a:xfrm>
            <a:off x="260648" y="3995936"/>
            <a:ext cx="2744782" cy="327554"/>
          </a:xfrm>
          <a:prstGeom prst="rect">
            <a:avLst/>
          </a:prstGeom>
          <a:noFill/>
        </p:spPr>
        <p:txBody>
          <a:bodyPr wrap="none" lIns="65306" tIns="32653" rIns="65306" bIns="32653" rtlCol="0">
            <a:spAutoFit/>
          </a:bodyPr>
          <a:lstStyle/>
          <a:p>
            <a:r>
              <a:rPr lang="ko-KR" altLang="en-US" sz="1700" dirty="0" smtClean="0">
                <a:ln w="6350">
                  <a:noFill/>
                </a:ln>
                <a:solidFill>
                  <a:schemeClr val="accent5"/>
                </a:solidFill>
                <a:latin typeface="고도 M" panose="02000503000000020004" pitchFamily="2" charset="-127"/>
                <a:ea typeface="고도 M" panose="02000503000000020004" pitchFamily="2" charset="-127"/>
              </a:rPr>
              <a:t>커리어디자인교육원 사업영역</a:t>
            </a:r>
            <a:endParaRPr lang="ko-KR" altLang="en-US" sz="1700" dirty="0">
              <a:ln w="6350">
                <a:noFill/>
              </a:ln>
              <a:solidFill>
                <a:schemeClr val="accent5"/>
              </a:solidFill>
              <a:latin typeface="고도 M" panose="02000503000000020004" pitchFamily="2" charset="-127"/>
              <a:ea typeface="고도 M" panose="02000503000000020004" pitchFamily="2" charset="-127"/>
            </a:endParaRPr>
          </a:p>
        </p:txBody>
      </p:sp>
      <p:sp>
        <p:nvSpPr>
          <p:cNvPr id="24" name="TextBox 23"/>
          <p:cNvSpPr txBox="1"/>
          <p:nvPr/>
        </p:nvSpPr>
        <p:spPr>
          <a:xfrm>
            <a:off x="339193" y="6763620"/>
            <a:ext cx="131952" cy="265999"/>
          </a:xfrm>
          <a:prstGeom prst="rect">
            <a:avLst/>
          </a:prstGeom>
          <a:noFill/>
        </p:spPr>
        <p:txBody>
          <a:bodyPr wrap="none" lIns="65306" tIns="32653" rIns="65306" bIns="32653" rtlCol="0">
            <a:spAutoFit/>
          </a:bodyPr>
          <a:lstStyle/>
          <a:p>
            <a:pPr algn="l"/>
            <a:endParaRPr lang="ko-KR" altLang="en-US" sz="1300" dirty="0" smtClean="0">
              <a:latin typeface="고도 M" panose="02000503000000020004" pitchFamily="2" charset="-127"/>
              <a:ea typeface="고도 M" panose="02000503000000020004" pitchFamily="2" charset="-127"/>
            </a:endParaRPr>
          </a:p>
        </p:txBody>
      </p:sp>
      <p:sp>
        <p:nvSpPr>
          <p:cNvPr id="25" name="TextBox 24"/>
          <p:cNvSpPr txBox="1"/>
          <p:nvPr/>
        </p:nvSpPr>
        <p:spPr>
          <a:xfrm>
            <a:off x="188640" y="4499992"/>
            <a:ext cx="6669360" cy="1810011"/>
          </a:xfrm>
          <a:prstGeom prst="rect">
            <a:avLst/>
          </a:prstGeom>
          <a:noFill/>
        </p:spPr>
        <p:txBody>
          <a:bodyPr wrap="square" lIns="65306" tIns="32653" rIns="65306" bIns="32653" rtlCol="0">
            <a:spAutoFit/>
          </a:bodyPr>
          <a:lstStyle/>
          <a:p>
            <a:pPr>
              <a:lnSpc>
                <a:spcPts val="1714"/>
              </a:lnSpc>
            </a:pPr>
            <a:r>
              <a:rPr lang="ko-KR" altLang="en-US" sz="1300" dirty="0" smtClean="0">
                <a:latin typeface="고도 M" panose="02000503000000020004" pitchFamily="2" charset="-127"/>
                <a:ea typeface="고도 M" panose="02000503000000020004" pitchFamily="2" charset="-127"/>
              </a:rPr>
              <a:t>고등학생부터 실장까지의 커리어를  컨설팅 함으로써</a:t>
            </a:r>
            <a:endParaRPr lang="en-US" altLang="ko-KR" sz="1300" dirty="0" smtClean="0">
              <a:latin typeface="고도 M" panose="02000503000000020004" pitchFamily="2" charset="-127"/>
              <a:ea typeface="고도 M" panose="02000503000000020004" pitchFamily="2" charset="-127"/>
            </a:endParaRPr>
          </a:p>
          <a:p>
            <a:pPr>
              <a:lnSpc>
                <a:spcPts val="1714"/>
              </a:lnSpc>
            </a:pPr>
            <a:r>
              <a:rPr lang="ko-KR" altLang="en-US" sz="1300" dirty="0" smtClean="0">
                <a:latin typeface="고도 M" panose="02000503000000020004" pitchFamily="2" charset="-127"/>
                <a:ea typeface="고도 M" panose="02000503000000020004" pitchFamily="2" charset="-127"/>
              </a:rPr>
              <a:t>장기적인 성과를 볼 수 있으며 꾸준한 자기계발로 경쟁력을 갖춥니다</a:t>
            </a:r>
            <a:r>
              <a:rPr lang="en-US" altLang="ko-KR" sz="1300" dirty="0" smtClean="0">
                <a:latin typeface="고도 M" panose="02000503000000020004" pitchFamily="2" charset="-127"/>
                <a:ea typeface="고도 M" panose="02000503000000020004" pitchFamily="2" charset="-127"/>
              </a:rPr>
              <a:t>.</a:t>
            </a:r>
          </a:p>
          <a:p>
            <a:pPr>
              <a:lnSpc>
                <a:spcPts val="1714"/>
              </a:lnSpc>
            </a:pPr>
            <a:r>
              <a:rPr lang="ko-KR" altLang="en-US" sz="1300" dirty="0" smtClean="0">
                <a:latin typeface="고도 M" panose="02000503000000020004" pitchFamily="2" charset="-127"/>
                <a:ea typeface="고도 M" panose="02000503000000020004" pitchFamily="2" charset="-127"/>
              </a:rPr>
              <a:t> </a:t>
            </a:r>
            <a:endParaRPr lang="en-US" altLang="ko-KR" sz="1300" dirty="0" smtClean="0">
              <a:latin typeface="고도 M" panose="02000503000000020004" pitchFamily="2" charset="-127"/>
              <a:ea typeface="고도 M" panose="02000503000000020004" pitchFamily="2" charset="-127"/>
            </a:endParaRPr>
          </a:p>
          <a:p>
            <a:pPr>
              <a:lnSpc>
                <a:spcPts val="1714"/>
              </a:lnSpc>
            </a:pPr>
            <a:r>
              <a:rPr lang="ko-KR" altLang="en-US" sz="1300" dirty="0" smtClean="0">
                <a:latin typeface="고도 M" panose="02000503000000020004" pitchFamily="2" charset="-127"/>
                <a:ea typeface="고도 M" panose="02000503000000020004" pitchFamily="2" charset="-127"/>
              </a:rPr>
              <a:t>다양한 경험의 기회로 커리어를 자연스럽게 업그레이드 하며 폭 넓은 인프라를 구축합니다</a:t>
            </a:r>
            <a:r>
              <a:rPr lang="en-US" altLang="ko-KR" sz="1300" dirty="0" smtClean="0">
                <a:latin typeface="고도 M" panose="02000503000000020004" pitchFamily="2" charset="-127"/>
                <a:ea typeface="고도 M" panose="02000503000000020004" pitchFamily="2" charset="-127"/>
              </a:rPr>
              <a:t>.</a:t>
            </a:r>
          </a:p>
          <a:p>
            <a:pPr>
              <a:lnSpc>
                <a:spcPts val="1714"/>
              </a:lnSpc>
            </a:pPr>
            <a:endParaRPr lang="en-US" altLang="ko-KR" sz="1300" dirty="0">
              <a:latin typeface="고도 M" panose="02000503000000020004" pitchFamily="2" charset="-127"/>
              <a:ea typeface="고도 M" panose="02000503000000020004" pitchFamily="2" charset="-127"/>
            </a:endParaRPr>
          </a:p>
          <a:p>
            <a:pPr>
              <a:lnSpc>
                <a:spcPts val="1714"/>
              </a:lnSpc>
            </a:pPr>
            <a:r>
              <a:rPr lang="ko-KR" altLang="en-US" sz="1300" dirty="0" smtClean="0">
                <a:latin typeface="고도 M" panose="02000503000000020004" pitchFamily="2" charset="-127"/>
                <a:ea typeface="고도 M" panose="02000503000000020004" pitchFamily="2" charset="-127"/>
              </a:rPr>
              <a:t>현장에서 필요한 인재를 탐구하여 실무교육을 토대로 인적자원을  양성합니다 </a:t>
            </a:r>
            <a:r>
              <a:rPr lang="en-US" altLang="ko-KR" sz="1300" dirty="0" smtClean="0">
                <a:latin typeface="고도 M" panose="02000503000000020004" pitchFamily="2" charset="-127"/>
                <a:ea typeface="고도 M" panose="02000503000000020004" pitchFamily="2" charset="-127"/>
              </a:rPr>
              <a:t>.</a:t>
            </a:r>
          </a:p>
          <a:p>
            <a:pPr>
              <a:lnSpc>
                <a:spcPts val="1714"/>
              </a:lnSpc>
            </a:pPr>
            <a:endParaRPr lang="en-US" altLang="ko-KR" sz="1300" dirty="0">
              <a:latin typeface="고도 M" panose="02000503000000020004" pitchFamily="2" charset="-127"/>
              <a:ea typeface="고도 M" panose="02000503000000020004" pitchFamily="2" charset="-127"/>
            </a:endParaRPr>
          </a:p>
          <a:p>
            <a:pPr>
              <a:lnSpc>
                <a:spcPts val="1714"/>
              </a:lnSpc>
            </a:pPr>
            <a:endParaRPr lang="en-US" altLang="ko-KR" sz="1300" dirty="0" smtClean="0">
              <a:latin typeface="고도 M" panose="02000503000000020004" pitchFamily="2" charset="-127"/>
              <a:ea typeface="고도 M" panose="02000503000000020004" pitchFamily="2" charset="-127"/>
            </a:endParaRPr>
          </a:p>
        </p:txBody>
      </p:sp>
      <p:grpSp>
        <p:nvGrpSpPr>
          <p:cNvPr id="5" name="그룹 25"/>
          <p:cNvGrpSpPr/>
          <p:nvPr/>
        </p:nvGrpSpPr>
        <p:grpSpPr>
          <a:xfrm>
            <a:off x="5301208" y="6156176"/>
            <a:ext cx="648072" cy="720080"/>
            <a:chOff x="9818766" y="-1664647"/>
            <a:chExt cx="1187405" cy="1187405"/>
          </a:xfrm>
        </p:grpSpPr>
        <p:sp>
          <p:nvSpPr>
            <p:cNvPr id="27" name="타원 26">
              <a:extLst>
                <a:ext uri="{FF2B5EF4-FFF2-40B4-BE49-F238E27FC236}">
                  <a16:creationId xmlns:a16="http://schemas.microsoft.com/office/drawing/2014/main" id="{CDA6D70D-5EF8-453F-A935-B683713C1FCF}"/>
                </a:ext>
              </a:extLst>
            </p:cNvPr>
            <p:cNvSpPr/>
            <p:nvPr/>
          </p:nvSpPr>
          <p:spPr>
            <a:xfrm>
              <a:off x="9818766" y="-1664647"/>
              <a:ext cx="1187405" cy="1187405"/>
            </a:xfrm>
            <a:prstGeom prst="ellipse">
              <a:avLst/>
            </a:prstGeom>
            <a:solidFill>
              <a:sysClr val="window" lastClr="FFFFFF">
                <a:alpha val="66000"/>
              </a:sysClr>
            </a:solidFill>
            <a:ln w="12700" cap="flat" cmpd="sng" algn="ctr">
              <a:noFill/>
              <a:prstDash val="solid"/>
              <a:miter lim="800000"/>
            </a:ln>
            <a:effectLst/>
          </p:spPr>
          <p:txBody>
            <a:bodyPr rtlCol="0" anchor="ctr"/>
            <a:lstStyle/>
            <a:p>
              <a:pPr algn="ctr" defTabSz="653064" latinLnBrk="0">
                <a:defRPr/>
              </a:pPr>
              <a:endParaRPr lang="ko-KR" altLang="en-US" sz="1300" kern="0" dirty="0">
                <a:solidFill>
                  <a:prstClr val="white"/>
                </a:solidFill>
                <a:latin typeface="맑은 고딕" panose="020F0502020204030204"/>
                <a:ea typeface="맑은 고딕" panose="020B0503020000020004" pitchFamily="50" charset="-127"/>
              </a:endParaRPr>
            </a:p>
          </p:txBody>
        </p:sp>
        <p:pic>
          <p:nvPicPr>
            <p:cNvPr id="28" name="그림 27">
              <a:extLst>
                <a:ext uri="{FF2B5EF4-FFF2-40B4-BE49-F238E27FC236}">
                  <a16:creationId xmlns:a16="http://schemas.microsoft.com/office/drawing/2014/main" id="{87177139-FC05-4A7C-8AE3-8FF311004A91}"/>
                </a:ext>
              </a:extLst>
            </p:cNvPr>
            <p:cNvPicPr>
              <a:picLocks noChangeAspect="1"/>
            </p:cNvPicPr>
            <p:nvPr/>
          </p:nvPicPr>
          <p:blipFill rotWithShape="1">
            <a:blip r:embed="rId5" cstate="print">
              <a:duotone>
                <a:srgbClr val="7F8FA9">
                  <a:shade val="45000"/>
                  <a:satMod val="135000"/>
                </a:srgbClr>
                <a:prstClr val="white"/>
              </a:duotone>
              <a:extLst>
                <a:ext uri="{BEBA8EAE-BF5A-486C-A8C5-ECC9F3942E4B}">
                  <a14:imgProps xmlns:a14="http://schemas.microsoft.com/office/drawing/2010/main">
                    <a14:imgLayer r:embed="rId6">
                      <a14:imgEffect>
                        <a14:backgroundRemoval t="18941" b="65811" l="15570" r="82986">
                          <a14:foregroundMark x1="23756" y1="22793" x2="23756" y2="22793"/>
                          <a14:foregroundMark x1="15730" y1="44944" x2="15730" y2="44944"/>
                          <a14:foregroundMark x1="69823" y1="50080" x2="69823" y2="50080"/>
                          <a14:foregroundMark x1="38684" y1="65811" x2="38684" y2="65811"/>
                          <a14:foregroundMark x1="73997" y1="22311" x2="73997" y2="22311"/>
                          <a14:foregroundMark x1="66453" y1="28250" x2="66453" y2="28250"/>
                          <a14:foregroundMark x1="65490" y1="42215" x2="65490" y2="42215"/>
                          <a14:foregroundMark x1="82986" y1="48154" x2="82986" y2="48154"/>
                        </a14:backgroundRemoval>
                      </a14:imgEffect>
                    </a14:imgLayer>
                  </a14:imgProps>
                </a:ext>
              </a:extLst>
            </a:blip>
            <a:srcRect l="11363" t="13213" r="11141" b="29251"/>
            <a:stretch/>
          </p:blipFill>
          <p:spPr>
            <a:xfrm>
              <a:off x="9894966" y="-1459667"/>
              <a:ext cx="1057621" cy="785206"/>
            </a:xfrm>
            <a:prstGeom prst="rect">
              <a:avLst/>
            </a:prstGeom>
          </p:spPr>
        </p:pic>
      </p:grpSp>
      <p:grpSp>
        <p:nvGrpSpPr>
          <p:cNvPr id="6" name="그룹 28"/>
          <p:cNvGrpSpPr/>
          <p:nvPr/>
        </p:nvGrpSpPr>
        <p:grpSpPr>
          <a:xfrm>
            <a:off x="3068960" y="6084168"/>
            <a:ext cx="648072" cy="720080"/>
            <a:chOff x="11614195" y="-1664647"/>
            <a:chExt cx="1187405" cy="1187405"/>
          </a:xfrm>
        </p:grpSpPr>
        <p:sp>
          <p:nvSpPr>
            <p:cNvPr id="30" name="타원 29">
              <a:extLst>
                <a:ext uri="{FF2B5EF4-FFF2-40B4-BE49-F238E27FC236}">
                  <a16:creationId xmlns:a16="http://schemas.microsoft.com/office/drawing/2014/main" id="{48DDA080-C326-4E52-A77B-DD97A9399439}"/>
                </a:ext>
              </a:extLst>
            </p:cNvPr>
            <p:cNvSpPr/>
            <p:nvPr/>
          </p:nvSpPr>
          <p:spPr>
            <a:xfrm>
              <a:off x="11614195" y="-1664647"/>
              <a:ext cx="1187405" cy="1187405"/>
            </a:xfrm>
            <a:prstGeom prst="ellipse">
              <a:avLst/>
            </a:prstGeom>
            <a:solidFill>
              <a:sysClr val="window" lastClr="FFFFFF">
                <a:alpha val="66000"/>
              </a:sysClr>
            </a:solidFill>
            <a:ln w="12700" cap="flat" cmpd="sng" algn="ctr">
              <a:noFill/>
              <a:prstDash val="solid"/>
              <a:miter lim="800000"/>
            </a:ln>
            <a:effectLst/>
          </p:spPr>
          <p:txBody>
            <a:bodyPr rtlCol="0" anchor="ctr"/>
            <a:lstStyle/>
            <a:p>
              <a:pPr algn="ctr" defTabSz="653064" latinLnBrk="0">
                <a:defRPr/>
              </a:pPr>
              <a:endParaRPr lang="ko-KR" altLang="en-US" sz="1300" kern="0" dirty="0">
                <a:solidFill>
                  <a:prstClr val="white"/>
                </a:solidFill>
                <a:latin typeface="맑은 고딕" panose="020F0502020204030204"/>
                <a:ea typeface="맑은 고딕" panose="020B0503020000020004" pitchFamily="50" charset="-127"/>
              </a:endParaRPr>
            </a:p>
          </p:txBody>
        </p:sp>
        <p:pic>
          <p:nvPicPr>
            <p:cNvPr id="31" name="그림 30">
              <a:extLst>
                <a:ext uri="{FF2B5EF4-FFF2-40B4-BE49-F238E27FC236}">
                  <a16:creationId xmlns:a16="http://schemas.microsoft.com/office/drawing/2014/main" id="{9ECA28BC-B99A-4105-8086-155D473189B1}"/>
                </a:ext>
              </a:extLst>
            </p:cNvPr>
            <p:cNvPicPr>
              <a:picLocks noChangeAspect="1"/>
            </p:cNvPicPr>
            <p:nvPr/>
          </p:nvPicPr>
          <p:blipFill rotWithShape="1">
            <a:blip r:embed="rId7" cstate="print">
              <a:duotone>
                <a:srgbClr val="5AA2AE">
                  <a:shade val="45000"/>
                  <a:satMod val="135000"/>
                </a:srgbClr>
                <a:prstClr val="white"/>
              </a:duotone>
              <a:extLst>
                <a:ext uri="{28A0092B-C50C-407E-A947-70E740481C1C}">
                  <a14:useLocalDpi xmlns:a14="http://schemas.microsoft.com/office/drawing/2010/main" val="0"/>
                </a:ext>
              </a:extLst>
            </a:blip>
            <a:srcRect r="6086" b="18472"/>
            <a:stretch/>
          </p:blipFill>
          <p:spPr>
            <a:xfrm>
              <a:off x="11686486" y="-1466179"/>
              <a:ext cx="907628" cy="787919"/>
            </a:xfrm>
            <a:prstGeom prst="rect">
              <a:avLst/>
            </a:prstGeom>
          </p:spPr>
        </p:pic>
      </p:grpSp>
      <p:sp>
        <p:nvSpPr>
          <p:cNvPr id="34" name="직사각형 33"/>
          <p:cNvSpPr/>
          <p:nvPr/>
        </p:nvSpPr>
        <p:spPr>
          <a:xfrm>
            <a:off x="2630275" y="7335096"/>
            <a:ext cx="1518805" cy="1197344"/>
          </a:xfrm>
          <a:prstGeom prst="rect">
            <a:avLst/>
          </a:prstGeom>
        </p:spPr>
        <p:txBody>
          <a:bodyPr wrap="square" lIns="65306" tIns="32653" rIns="65306" bIns="32653">
            <a:spAutoFit/>
          </a:bodyPr>
          <a:lstStyle/>
          <a:p>
            <a:pPr defTabSz="653064">
              <a:lnSpc>
                <a:spcPts val="1071"/>
              </a:lnSpc>
              <a:defRPr/>
            </a:pPr>
            <a:r>
              <a:rPr lang="en-US" altLang="ko-KR" sz="1000" dirty="0" smtClean="0">
                <a:latin typeface="고도 M" panose="02000503000000020004" pitchFamily="2" charset="-127"/>
                <a:ea typeface="고도 M" panose="02000503000000020004" pitchFamily="2" charset="-127"/>
              </a:rPr>
              <a:t>5</a:t>
            </a:r>
            <a:r>
              <a:rPr lang="ko-KR" altLang="en-US" sz="1000" dirty="0" err="1" smtClean="0">
                <a:latin typeface="고도 M" panose="02000503000000020004" pitchFamily="2" charset="-127"/>
                <a:ea typeface="고도 M" panose="02000503000000020004" pitchFamily="2" charset="-127"/>
              </a:rPr>
              <a:t>년이상의</a:t>
            </a:r>
            <a:r>
              <a:rPr lang="ko-KR" altLang="en-US" sz="1000" dirty="0" smtClean="0">
                <a:latin typeface="고도 M" panose="02000503000000020004" pitchFamily="2" charset="-127"/>
                <a:ea typeface="고도 M" panose="02000503000000020004" pitchFamily="2" charset="-127"/>
              </a:rPr>
              <a:t> 실무경력이 있는 현장출신의 전문가가</a:t>
            </a:r>
            <a:endParaRPr lang="en-US" altLang="ko-KR" sz="1000" dirty="0" smtClean="0">
              <a:latin typeface="고도 M" panose="02000503000000020004" pitchFamily="2" charset="-127"/>
              <a:ea typeface="고도 M" panose="02000503000000020004" pitchFamily="2" charset="-127"/>
            </a:endParaRPr>
          </a:p>
          <a:p>
            <a:pPr defTabSz="653064">
              <a:lnSpc>
                <a:spcPts val="1071"/>
              </a:lnSpc>
              <a:defRPr/>
            </a:pPr>
            <a:r>
              <a:rPr lang="ko-KR" altLang="en-US" sz="1000" dirty="0" smtClean="0">
                <a:latin typeface="고도 M" panose="02000503000000020004" pitchFamily="2" charset="-127"/>
                <a:ea typeface="고도 M" panose="02000503000000020004" pitchFamily="2" charset="-127"/>
              </a:rPr>
              <a:t>유형별 학습법과 다양한 교수법을 배우고 보다 </a:t>
            </a:r>
            <a:r>
              <a:rPr lang="ko-KR" altLang="en-US" sz="1000" dirty="0" err="1" smtClean="0">
                <a:latin typeface="고도 M" panose="02000503000000020004" pitchFamily="2" charset="-127"/>
                <a:ea typeface="고도 M" panose="02000503000000020004" pitchFamily="2" charset="-127"/>
              </a:rPr>
              <a:t>퀄리티</a:t>
            </a:r>
            <a:r>
              <a:rPr lang="ko-KR" altLang="en-US" sz="1000" dirty="0" smtClean="0">
                <a:latin typeface="고도 M" panose="02000503000000020004" pitchFamily="2" charset="-127"/>
                <a:ea typeface="고도 M" panose="02000503000000020004" pitchFamily="2" charset="-127"/>
              </a:rPr>
              <a:t> 높은 강의를 위해 </a:t>
            </a:r>
            <a:r>
              <a:rPr lang="en-US" altLang="ko-KR" sz="1000" dirty="0" smtClean="0">
                <a:latin typeface="고도 M" panose="02000503000000020004" pitchFamily="2" charset="-127"/>
                <a:ea typeface="고도 M" panose="02000503000000020004" pitchFamily="2" charset="-127"/>
              </a:rPr>
              <a:t>1:1</a:t>
            </a:r>
            <a:r>
              <a:rPr lang="ko-KR" altLang="en-US" sz="1000" dirty="0" err="1" smtClean="0">
                <a:latin typeface="고도 M" panose="02000503000000020004" pitchFamily="2" charset="-127"/>
                <a:ea typeface="고도 M" panose="02000503000000020004" pitchFamily="2" charset="-127"/>
              </a:rPr>
              <a:t>코칭을</a:t>
            </a:r>
            <a:r>
              <a:rPr lang="ko-KR" altLang="en-US" sz="1000" dirty="0" smtClean="0">
                <a:latin typeface="고도 M" panose="02000503000000020004" pitchFamily="2" charset="-127"/>
                <a:ea typeface="고도 M" panose="02000503000000020004" pitchFamily="2" charset="-127"/>
              </a:rPr>
              <a:t> 통해 프로강사로 성장하고 또 하나의 커리어를 디자인합니다</a:t>
            </a:r>
            <a:r>
              <a:rPr lang="en-US" altLang="ko-KR" sz="1000" dirty="0" smtClean="0">
                <a:latin typeface="고도 M" panose="02000503000000020004" pitchFamily="2" charset="-127"/>
                <a:ea typeface="고도 M" panose="02000503000000020004" pitchFamily="2" charset="-127"/>
              </a:rPr>
              <a:t>.</a:t>
            </a:r>
            <a:r>
              <a:rPr lang="ko-KR" altLang="en-US" sz="1000" dirty="0" smtClean="0">
                <a:latin typeface="고도 M" panose="02000503000000020004" pitchFamily="2" charset="-127"/>
                <a:ea typeface="고도 M" panose="02000503000000020004" pitchFamily="2" charset="-127"/>
              </a:rPr>
              <a:t> </a:t>
            </a:r>
            <a:endParaRPr lang="ko-KR" altLang="en-US" sz="1000" dirty="0">
              <a:latin typeface="고도 M" panose="02000503000000020004" pitchFamily="2" charset="-127"/>
              <a:ea typeface="고도 M" panose="02000503000000020004" pitchFamily="2" charset="-127"/>
            </a:endParaRPr>
          </a:p>
        </p:txBody>
      </p:sp>
      <p:sp>
        <p:nvSpPr>
          <p:cNvPr id="35" name="TextBox 34"/>
          <p:cNvSpPr txBox="1"/>
          <p:nvPr/>
        </p:nvSpPr>
        <p:spPr>
          <a:xfrm>
            <a:off x="2630275" y="6987128"/>
            <a:ext cx="1481616" cy="281387"/>
          </a:xfrm>
          <a:prstGeom prst="rect">
            <a:avLst/>
          </a:prstGeom>
          <a:noFill/>
        </p:spPr>
        <p:txBody>
          <a:bodyPr wrap="none" lIns="65306" tIns="32653" rIns="65306" bIns="32653" rtlCol="0">
            <a:spAutoFit/>
          </a:bodyPr>
          <a:lstStyle/>
          <a:p>
            <a:pPr algn="l"/>
            <a:r>
              <a:rPr lang="ko-KR" altLang="en-US" sz="1400" dirty="0" smtClean="0">
                <a:latin typeface="고도 M" panose="02000503000000020004" pitchFamily="2" charset="-127"/>
                <a:ea typeface="고도 M" panose="02000503000000020004" pitchFamily="2" charset="-127"/>
              </a:rPr>
              <a:t>전문강사 양성과정</a:t>
            </a:r>
          </a:p>
        </p:txBody>
      </p:sp>
      <p:sp>
        <p:nvSpPr>
          <p:cNvPr id="36" name="직사각형 35"/>
          <p:cNvSpPr/>
          <p:nvPr/>
        </p:nvSpPr>
        <p:spPr>
          <a:xfrm>
            <a:off x="4797152" y="7380312"/>
            <a:ext cx="1656184" cy="1194458"/>
          </a:xfrm>
          <a:prstGeom prst="rect">
            <a:avLst/>
          </a:prstGeom>
        </p:spPr>
        <p:txBody>
          <a:bodyPr wrap="square" lIns="65306" tIns="32653" rIns="65306" bIns="32653">
            <a:spAutoFit/>
          </a:bodyPr>
          <a:lstStyle/>
          <a:p>
            <a:pPr defTabSz="653064">
              <a:lnSpc>
                <a:spcPts val="1071"/>
              </a:lnSpc>
              <a:defRPr/>
            </a:pPr>
            <a:r>
              <a:rPr lang="ko-KR" altLang="en-US" sz="1000" dirty="0" smtClean="0">
                <a:latin typeface="고도 M" panose="02000503000000020004" pitchFamily="2" charset="-127"/>
                <a:ea typeface="고도 M" panose="02000503000000020004" pitchFamily="2" charset="-127"/>
              </a:rPr>
              <a:t>문제점을 파악하고 경쟁우위를 선정하며 그룹과 개인을 </a:t>
            </a:r>
            <a:r>
              <a:rPr lang="ko-KR" altLang="en-US" sz="1000" dirty="0" err="1" smtClean="0">
                <a:latin typeface="고도 M" panose="02000503000000020004" pitchFamily="2" charset="-127"/>
                <a:ea typeface="고도 M" panose="02000503000000020004" pitchFamily="2" charset="-127"/>
              </a:rPr>
              <a:t>코칭해</a:t>
            </a:r>
            <a:r>
              <a:rPr lang="ko-KR" altLang="en-US" sz="1000" dirty="0" smtClean="0">
                <a:latin typeface="고도 M" panose="02000503000000020004" pitchFamily="2" charset="-127"/>
                <a:ea typeface="고도 M" panose="02000503000000020004" pitchFamily="2" charset="-127"/>
              </a:rPr>
              <a:t> 기업에 도움이 되는 인적자원을 개발하는 컨설턴트 과정입니다</a:t>
            </a:r>
            <a:r>
              <a:rPr lang="en-US" altLang="ko-KR" sz="1000" dirty="0" smtClean="0">
                <a:latin typeface="고도 M" panose="02000503000000020004" pitchFamily="2" charset="-127"/>
                <a:ea typeface="고도 M" panose="02000503000000020004" pitchFamily="2" charset="-127"/>
              </a:rPr>
              <a:t>. </a:t>
            </a:r>
          </a:p>
          <a:p>
            <a:pPr defTabSz="653064">
              <a:lnSpc>
                <a:spcPts val="1071"/>
              </a:lnSpc>
              <a:defRPr/>
            </a:pPr>
            <a:endParaRPr lang="en-US" altLang="ko-KR" sz="1000" dirty="0" smtClean="0">
              <a:latin typeface="고도 M" panose="02000503000000020004" pitchFamily="2" charset="-127"/>
              <a:ea typeface="고도 M" panose="02000503000000020004" pitchFamily="2" charset="-127"/>
            </a:endParaRPr>
          </a:p>
          <a:p>
            <a:pPr defTabSz="653064">
              <a:lnSpc>
                <a:spcPts val="1071"/>
              </a:lnSpc>
              <a:defRPr/>
            </a:pPr>
            <a:r>
              <a:rPr lang="en-US" altLang="ko-KR" sz="1000" dirty="0" smtClean="0">
                <a:latin typeface="고도 M" panose="02000503000000020004" pitchFamily="2" charset="-127"/>
                <a:ea typeface="고도 M" panose="02000503000000020004" pitchFamily="2" charset="-127"/>
              </a:rPr>
              <a:t>(</a:t>
            </a:r>
            <a:r>
              <a:rPr lang="ko-KR" altLang="en-US" sz="1000" dirty="0" smtClean="0">
                <a:latin typeface="고도 M" panose="02000503000000020004" pitchFamily="2" charset="-127"/>
                <a:ea typeface="고도 M" panose="02000503000000020004" pitchFamily="2" charset="-127"/>
              </a:rPr>
              <a:t>취업지원 및 연결 컨설팅</a:t>
            </a:r>
            <a:r>
              <a:rPr lang="en-US" altLang="ko-KR" sz="1000" dirty="0" smtClean="0">
                <a:latin typeface="고도 M" panose="02000503000000020004" pitchFamily="2" charset="-127"/>
                <a:ea typeface="고도 M" panose="02000503000000020004" pitchFamily="2" charset="-127"/>
              </a:rPr>
              <a:t>)</a:t>
            </a:r>
          </a:p>
          <a:p>
            <a:pPr defTabSz="653064">
              <a:lnSpc>
                <a:spcPts val="1071"/>
              </a:lnSpc>
              <a:defRPr/>
            </a:pPr>
            <a:r>
              <a:rPr lang="en-US" altLang="ko-KR" sz="1000" dirty="0" smtClean="0">
                <a:latin typeface="고도 M" panose="02000503000000020004" pitchFamily="2" charset="-127"/>
                <a:ea typeface="고도 M" panose="02000503000000020004" pitchFamily="2" charset="-127"/>
              </a:rPr>
              <a:t>(</a:t>
            </a:r>
            <a:r>
              <a:rPr lang="ko-KR" altLang="en-US" sz="1000" dirty="0" smtClean="0">
                <a:latin typeface="고도 M" panose="02000503000000020004" pitchFamily="2" charset="-127"/>
                <a:ea typeface="고도 M" panose="02000503000000020004" pitchFamily="2" charset="-127"/>
              </a:rPr>
              <a:t>조직문화형성 컨설팅</a:t>
            </a:r>
            <a:r>
              <a:rPr lang="en-US" altLang="ko-KR" sz="1000" dirty="0" smtClean="0">
                <a:latin typeface="고도 M" panose="02000503000000020004" pitchFamily="2" charset="-127"/>
                <a:ea typeface="고도 M" panose="02000503000000020004" pitchFamily="2" charset="-127"/>
              </a:rPr>
              <a:t>)</a:t>
            </a:r>
          </a:p>
        </p:txBody>
      </p:sp>
      <p:sp>
        <p:nvSpPr>
          <p:cNvPr id="37" name="TextBox 36"/>
          <p:cNvSpPr txBox="1"/>
          <p:nvPr/>
        </p:nvSpPr>
        <p:spPr>
          <a:xfrm>
            <a:off x="4725144" y="7020272"/>
            <a:ext cx="1843895" cy="281387"/>
          </a:xfrm>
          <a:prstGeom prst="rect">
            <a:avLst/>
          </a:prstGeom>
          <a:noFill/>
        </p:spPr>
        <p:txBody>
          <a:bodyPr wrap="none" lIns="65306" tIns="32653" rIns="65306" bIns="32653" rtlCol="0">
            <a:spAutoFit/>
          </a:bodyPr>
          <a:lstStyle/>
          <a:p>
            <a:pPr algn="l"/>
            <a:r>
              <a:rPr lang="en-US" altLang="ko-KR" sz="1400" dirty="0" smtClean="0">
                <a:latin typeface="고도 M" panose="02000503000000020004" pitchFamily="2" charset="-127"/>
                <a:ea typeface="고도 M" panose="02000503000000020004" pitchFamily="2" charset="-127"/>
              </a:rPr>
              <a:t>In-House Consulting</a:t>
            </a:r>
            <a:endParaRPr lang="ko-KR" altLang="en-US" sz="1400" dirty="0" smtClean="0">
              <a:latin typeface="고도 M" panose="02000503000000020004" pitchFamily="2" charset="-127"/>
              <a:ea typeface="고도 M" panose="02000503000000020004" pitchFamily="2" charset="-127"/>
            </a:endParaRPr>
          </a:p>
        </p:txBody>
      </p:sp>
      <p:sp>
        <p:nvSpPr>
          <p:cNvPr id="29" name="사각형: 잘린 한쪽 모서리 28">
            <a:extLst>
              <a:ext uri="{FF2B5EF4-FFF2-40B4-BE49-F238E27FC236}">
                <a16:creationId xmlns:a16="http://schemas.microsoft.com/office/drawing/2014/main" id="{B1A25455-AC8B-4742-91B1-2E409919DE88}"/>
              </a:ext>
            </a:extLst>
          </p:cNvPr>
          <p:cNvSpPr/>
          <p:nvPr/>
        </p:nvSpPr>
        <p:spPr>
          <a:xfrm>
            <a:off x="-27384" y="107504"/>
            <a:ext cx="2023533" cy="594454"/>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3600" kern="0" dirty="0" smtClean="0">
                <a:solidFill>
                  <a:prstClr val="white"/>
                </a:solidFill>
                <a:latin typeface="고도 M" pitchFamily="2" charset="-127"/>
                <a:ea typeface="고도 M" pitchFamily="2" charset="-127"/>
              </a:rPr>
              <a:t>What</a:t>
            </a:r>
            <a:endParaRPr kumimoji="0" lang="ko-KR" altLang="en-US" sz="3600" b="0" i="0" u="none" strike="noStrike" kern="0" cap="none" spc="0" normalizeH="0" baseline="0" noProof="0" dirty="0">
              <a:ln>
                <a:noFill/>
              </a:ln>
              <a:solidFill>
                <a:prstClr val="white"/>
              </a:solidFill>
              <a:effectLst/>
              <a:uLnTx/>
              <a:uFillTx/>
              <a:latin typeface="고도 M" pitchFamily="2" charset="-127"/>
              <a:ea typeface="고도 M" pitchFamily="2" charset="-127"/>
            </a:endParaRPr>
          </a:p>
        </p:txBody>
      </p:sp>
      <p:sp>
        <p:nvSpPr>
          <p:cNvPr id="32" name="TextBox 31">
            <a:extLst>
              <a:ext uri="{FF2B5EF4-FFF2-40B4-BE49-F238E27FC236}">
                <a16:creationId xmlns:a16="http://schemas.microsoft.com/office/drawing/2014/main" id="{605697AB-4736-434C-8EA4-97A0EDB977D1}"/>
              </a:ext>
            </a:extLst>
          </p:cNvPr>
          <p:cNvSpPr txBox="1"/>
          <p:nvPr/>
        </p:nvSpPr>
        <p:spPr>
          <a:xfrm>
            <a:off x="1914044" y="107504"/>
            <a:ext cx="1560812" cy="646331"/>
          </a:xfrm>
          <a:prstGeom prst="rect">
            <a:avLst/>
          </a:prstGeom>
          <a:noFill/>
        </p:spPr>
        <p:txBody>
          <a:bodyPr wrap="none" rtlCol="0">
            <a:spAutoFit/>
          </a:bodyPr>
          <a:lstStyle/>
          <a:p>
            <a:pPr defTabSz="914400">
              <a:defRPr/>
            </a:pPr>
            <a:r>
              <a:rPr lang="en-US" altLang="ko-KR" sz="3600" dirty="0" smtClean="0">
                <a:ln>
                  <a:solidFill>
                    <a:schemeClr val="bg1"/>
                  </a:solidFill>
                </a:ln>
                <a:solidFill>
                  <a:schemeClr val="accent5"/>
                </a:solidFill>
                <a:latin typeface="고도 M" panose="02000503000000020004" pitchFamily="2" charset="-127"/>
                <a:ea typeface="고도 M" panose="02000503000000020004" pitchFamily="2" charset="-127"/>
              </a:rPr>
              <a:t>We do</a:t>
            </a:r>
            <a:endParaRPr lang="ko-KR" altLang="en-US" sz="3600" dirty="0">
              <a:ln>
                <a:solidFill>
                  <a:schemeClr val="bg1"/>
                </a:solidFill>
              </a:ln>
              <a:solidFill>
                <a:schemeClr val="accent5"/>
              </a:solidFill>
              <a:latin typeface="고도 M" panose="02000503000000020004" pitchFamily="2" charset="-127"/>
              <a:ea typeface="고도 M" panose="02000503000000020004" pitchFamily="2" charset="-127"/>
            </a:endParaRPr>
          </a:p>
        </p:txBody>
      </p:sp>
      <p:cxnSp>
        <p:nvCxnSpPr>
          <p:cNvPr id="33" name="직선 연결선 32">
            <a:extLst>
              <a:ext uri="{FF2B5EF4-FFF2-40B4-BE49-F238E27FC236}">
                <a16:creationId xmlns:a16="http://schemas.microsoft.com/office/drawing/2014/main" id="{1861A193-E730-4DA7-8AFE-797AE759AD14}"/>
              </a:ext>
            </a:extLst>
          </p:cNvPr>
          <p:cNvCxnSpPr>
            <a:cxnSpLocks/>
          </p:cNvCxnSpPr>
          <p:nvPr/>
        </p:nvCxnSpPr>
        <p:spPr>
          <a:xfrm flipV="1">
            <a:off x="0" y="683568"/>
            <a:ext cx="3789040" cy="16588"/>
          </a:xfrm>
          <a:prstGeom prst="line">
            <a:avLst/>
          </a:prstGeom>
          <a:noFill/>
          <a:ln w="38100" cap="flat" cmpd="sng" algn="ctr">
            <a:solidFill>
              <a:srgbClr val="40A8C8"/>
            </a:solidFill>
            <a:prstDash val="solid"/>
            <a:miter lim="800000"/>
          </a:ln>
          <a:effectLst/>
        </p:spPr>
      </p:cxnSp>
    </p:spTree>
    <p:extLst>
      <p:ext uri="{BB962C8B-B14F-4D97-AF65-F5344CB8AC3E}">
        <p14:creationId xmlns:p14="http://schemas.microsoft.com/office/powerpoint/2010/main" val="27417243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잘린 한쪽 모서리 28">
            <a:extLst>
              <a:ext uri="{FF2B5EF4-FFF2-40B4-BE49-F238E27FC236}">
                <a16:creationId xmlns:a16="http://schemas.microsoft.com/office/drawing/2014/main" id="{B1A25455-AC8B-4742-91B1-2E409919DE88}"/>
              </a:ext>
            </a:extLst>
          </p:cNvPr>
          <p:cNvSpPr/>
          <p:nvPr/>
        </p:nvSpPr>
        <p:spPr>
          <a:xfrm>
            <a:off x="22707" y="107504"/>
            <a:ext cx="2023533" cy="594454"/>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3" name="TextBox 2">
            <a:extLst>
              <a:ext uri="{FF2B5EF4-FFF2-40B4-BE49-F238E27FC236}">
                <a16:creationId xmlns:a16="http://schemas.microsoft.com/office/drawing/2014/main" id="{605697AB-4736-434C-8EA4-97A0EDB977D1}"/>
              </a:ext>
            </a:extLst>
          </p:cNvPr>
          <p:cNvSpPr txBox="1"/>
          <p:nvPr/>
        </p:nvSpPr>
        <p:spPr>
          <a:xfrm>
            <a:off x="1914044" y="107504"/>
            <a:ext cx="1642950" cy="646331"/>
          </a:xfrm>
          <a:prstGeom prst="rect">
            <a:avLst/>
          </a:prstGeom>
          <a:noFill/>
        </p:spPr>
        <p:txBody>
          <a:bodyPr wrap="none" rtlCol="0">
            <a:spAutoFit/>
          </a:bodyPr>
          <a:lstStyle/>
          <a:p>
            <a:pPr defTabSz="914400">
              <a:defRPr/>
            </a:pPr>
            <a:r>
              <a:rPr lang="en-US" altLang="ko-KR" sz="3600" dirty="0">
                <a:ln>
                  <a:solidFill>
                    <a:schemeClr val="bg1"/>
                  </a:solidFill>
                </a:ln>
                <a:solidFill>
                  <a:schemeClr val="accent5"/>
                </a:solidFill>
                <a:latin typeface="고도 M" panose="02000503000000020004" pitchFamily="2" charset="-127"/>
                <a:ea typeface="고도 M" panose="02000503000000020004" pitchFamily="2" charset="-127"/>
              </a:rPr>
              <a:t>w</a:t>
            </a:r>
            <a:r>
              <a:rPr lang="en-US" altLang="ko-KR" sz="3600" dirty="0" smtClean="0">
                <a:ln>
                  <a:solidFill>
                    <a:schemeClr val="bg1"/>
                  </a:solidFill>
                </a:ln>
                <a:solidFill>
                  <a:schemeClr val="accent5"/>
                </a:solidFill>
                <a:latin typeface="고도 M" panose="02000503000000020004" pitchFamily="2" charset="-127"/>
                <a:ea typeface="고도 M" panose="02000503000000020004" pitchFamily="2" charset="-127"/>
              </a:rPr>
              <a:t>e are</a:t>
            </a:r>
            <a:endParaRPr lang="ko-KR" altLang="en-US" sz="3600" dirty="0">
              <a:ln>
                <a:solidFill>
                  <a:schemeClr val="bg1"/>
                </a:solidFill>
              </a:ln>
              <a:solidFill>
                <a:schemeClr val="accent5"/>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4E3A4207-F84A-4DAD-AD8E-956566AFB709}"/>
              </a:ext>
            </a:extLst>
          </p:cNvPr>
          <p:cNvSpPr txBox="1"/>
          <p:nvPr/>
        </p:nvSpPr>
        <p:spPr>
          <a:xfrm>
            <a:off x="110449" y="109245"/>
            <a:ext cx="1159292" cy="646331"/>
          </a:xfrm>
          <a:prstGeom prst="rect">
            <a:avLst/>
          </a:prstGeom>
          <a:noFill/>
        </p:spPr>
        <p:txBody>
          <a:bodyPr wrap="none" rtlCol="0">
            <a:spAutoFit/>
          </a:bodyPr>
          <a:lstStyle/>
          <a:p>
            <a:pPr defTabSz="914400">
              <a:defRPr/>
            </a:pPr>
            <a:r>
              <a:rPr lang="en-US" altLang="ko-KR" sz="3600" dirty="0" smtClean="0">
                <a:solidFill>
                  <a:prstClr val="white"/>
                </a:solidFill>
                <a:latin typeface="고도 M" panose="02000503000000020004" pitchFamily="2" charset="-127"/>
                <a:ea typeface="고도 M" panose="02000503000000020004" pitchFamily="2" charset="-127"/>
              </a:rPr>
              <a:t>Who</a:t>
            </a:r>
            <a:endParaRPr lang="ko-KR" altLang="en-US" sz="3600" dirty="0">
              <a:solidFill>
                <a:prstClr val="white"/>
              </a:solidFill>
              <a:latin typeface="고도 M" panose="02000503000000020004" pitchFamily="2" charset="-127"/>
              <a:ea typeface="고도 M" panose="02000503000000020004" pitchFamily="2" charset="-127"/>
            </a:endParaRPr>
          </a:p>
        </p:txBody>
      </p:sp>
      <p:grpSp>
        <p:nvGrpSpPr>
          <p:cNvPr id="5" name="그룹 4"/>
          <p:cNvGrpSpPr/>
          <p:nvPr/>
        </p:nvGrpSpPr>
        <p:grpSpPr>
          <a:xfrm>
            <a:off x="332656" y="2259599"/>
            <a:ext cx="6173003" cy="4270405"/>
            <a:chOff x="1586958" y="3914029"/>
            <a:chExt cx="9353693" cy="4444222"/>
          </a:xfrm>
        </p:grpSpPr>
        <p:grpSp>
          <p:nvGrpSpPr>
            <p:cNvPr id="6" name="그룹 5"/>
            <p:cNvGrpSpPr/>
            <p:nvPr/>
          </p:nvGrpSpPr>
          <p:grpSpPr>
            <a:xfrm>
              <a:off x="1586958" y="3914029"/>
              <a:ext cx="9353693" cy="4444222"/>
              <a:chOff x="1586958" y="3914029"/>
              <a:chExt cx="9353693" cy="4444222"/>
            </a:xfrm>
          </p:grpSpPr>
          <p:cxnSp>
            <p:nvCxnSpPr>
              <p:cNvPr id="12" name="직선 연결선 11"/>
              <p:cNvCxnSpPr/>
              <p:nvPr/>
            </p:nvCxnSpPr>
            <p:spPr>
              <a:xfrm>
                <a:off x="6233744" y="6164879"/>
                <a:ext cx="10398" cy="708726"/>
              </a:xfrm>
              <a:prstGeom prst="line">
                <a:avLst/>
              </a:prstGeom>
            </p:spPr>
            <p:style>
              <a:lnRef idx="1">
                <a:schemeClr val="dk1"/>
              </a:lnRef>
              <a:fillRef idx="0">
                <a:schemeClr val="dk1"/>
              </a:fillRef>
              <a:effectRef idx="0">
                <a:schemeClr val="dk1"/>
              </a:effectRef>
              <a:fontRef idx="minor">
                <a:schemeClr val="tx1"/>
              </a:fontRef>
            </p:style>
          </p:cxnSp>
          <p:grpSp>
            <p:nvGrpSpPr>
              <p:cNvPr id="13" name="그룹 12"/>
              <p:cNvGrpSpPr/>
              <p:nvPr/>
            </p:nvGrpSpPr>
            <p:grpSpPr>
              <a:xfrm>
                <a:off x="1586958" y="3914029"/>
                <a:ext cx="9353693" cy="4444222"/>
                <a:chOff x="1666970" y="2753098"/>
                <a:chExt cx="9353693" cy="4444222"/>
              </a:xfrm>
            </p:grpSpPr>
            <p:cxnSp>
              <p:nvCxnSpPr>
                <p:cNvPr id="14" name="직선 연결선 13"/>
                <p:cNvCxnSpPr/>
                <p:nvPr/>
              </p:nvCxnSpPr>
              <p:spPr>
                <a:xfrm>
                  <a:off x="7941293" y="4111371"/>
                  <a:ext cx="10398" cy="708726"/>
                </a:xfrm>
                <a:prstGeom prst="line">
                  <a:avLst/>
                </a:prstGeom>
              </p:spPr>
              <p:style>
                <a:lnRef idx="1">
                  <a:schemeClr val="dk1"/>
                </a:lnRef>
                <a:fillRef idx="0">
                  <a:schemeClr val="dk1"/>
                </a:fillRef>
                <a:effectRef idx="0">
                  <a:schemeClr val="dk1"/>
                </a:effectRef>
                <a:fontRef idx="minor">
                  <a:schemeClr val="tx1"/>
                </a:fontRef>
              </p:style>
            </p:cxnSp>
            <p:grpSp>
              <p:nvGrpSpPr>
                <p:cNvPr id="15" name="그룹 14"/>
                <p:cNvGrpSpPr/>
                <p:nvPr/>
              </p:nvGrpSpPr>
              <p:grpSpPr>
                <a:xfrm>
                  <a:off x="1740606" y="2753098"/>
                  <a:ext cx="9280057" cy="4444222"/>
                  <a:chOff x="1810708" y="2551664"/>
                  <a:chExt cx="8716413" cy="3225851"/>
                </a:xfrm>
              </p:grpSpPr>
              <p:cxnSp>
                <p:nvCxnSpPr>
                  <p:cNvPr id="23" name="직선 연결선 22"/>
                  <p:cNvCxnSpPr/>
                  <p:nvPr/>
                </p:nvCxnSpPr>
                <p:spPr>
                  <a:xfrm>
                    <a:off x="6935498" y="4733566"/>
                    <a:ext cx="3442" cy="956864"/>
                  </a:xfrm>
                  <a:prstGeom prst="line">
                    <a:avLst/>
                  </a:prstGeom>
                  <a:noFill/>
                  <a:ln w="9525" cap="flat" cmpd="sng" algn="ctr">
                    <a:solidFill>
                      <a:srgbClr val="000000"/>
                    </a:solidFill>
                    <a:prstDash val="solid"/>
                  </a:ln>
                  <a:effectLst/>
                </p:spPr>
              </p:cxnSp>
              <p:cxnSp>
                <p:nvCxnSpPr>
                  <p:cNvPr id="24" name="직선 연결선 23"/>
                  <p:cNvCxnSpPr/>
                  <p:nvPr/>
                </p:nvCxnSpPr>
                <p:spPr>
                  <a:xfrm>
                    <a:off x="8401722" y="4688022"/>
                    <a:ext cx="0" cy="956864"/>
                  </a:xfrm>
                  <a:prstGeom prst="line">
                    <a:avLst/>
                  </a:prstGeom>
                  <a:noFill/>
                  <a:ln w="9525" cap="flat" cmpd="sng" algn="ctr">
                    <a:solidFill>
                      <a:srgbClr val="000000"/>
                    </a:solidFill>
                    <a:prstDash val="solid"/>
                  </a:ln>
                  <a:effectLst/>
                </p:spPr>
              </p:cxnSp>
              <p:cxnSp>
                <p:nvCxnSpPr>
                  <p:cNvPr id="25" name="직선 연결선 24"/>
                  <p:cNvCxnSpPr/>
                  <p:nvPr/>
                </p:nvCxnSpPr>
                <p:spPr>
                  <a:xfrm>
                    <a:off x="9845126" y="4705425"/>
                    <a:ext cx="0" cy="945924"/>
                  </a:xfrm>
                  <a:prstGeom prst="line">
                    <a:avLst/>
                  </a:prstGeom>
                  <a:noFill/>
                  <a:ln w="9525" cap="flat" cmpd="sng" algn="ctr">
                    <a:solidFill>
                      <a:srgbClr val="000000"/>
                    </a:solidFill>
                    <a:prstDash val="solid"/>
                  </a:ln>
                  <a:effectLst/>
                </p:spPr>
              </p:cxnSp>
              <p:cxnSp>
                <p:nvCxnSpPr>
                  <p:cNvPr id="26" name="직선 연결선 25"/>
                  <p:cNvCxnSpPr/>
                  <p:nvPr/>
                </p:nvCxnSpPr>
                <p:spPr>
                  <a:xfrm>
                    <a:off x="6131189" y="3537570"/>
                    <a:ext cx="0" cy="985005"/>
                  </a:xfrm>
                  <a:prstGeom prst="line">
                    <a:avLst/>
                  </a:prstGeom>
                  <a:noFill/>
                  <a:ln w="9525" cap="flat" cmpd="sng" algn="ctr">
                    <a:solidFill>
                      <a:srgbClr val="000000"/>
                    </a:solidFill>
                    <a:prstDash val="solid"/>
                  </a:ln>
                  <a:effectLst/>
                </p:spPr>
              </p:cxnSp>
              <p:cxnSp>
                <p:nvCxnSpPr>
                  <p:cNvPr id="27" name="직선 연결선 26"/>
                  <p:cNvCxnSpPr/>
                  <p:nvPr/>
                </p:nvCxnSpPr>
                <p:spPr>
                  <a:xfrm>
                    <a:off x="2385534" y="4705425"/>
                    <a:ext cx="0" cy="985005"/>
                  </a:xfrm>
                  <a:prstGeom prst="line">
                    <a:avLst/>
                  </a:prstGeom>
                  <a:noFill/>
                  <a:ln w="9525" cap="flat" cmpd="sng" algn="ctr">
                    <a:solidFill>
                      <a:srgbClr val="000000"/>
                    </a:solidFill>
                    <a:prstDash val="solid"/>
                  </a:ln>
                  <a:effectLst/>
                </p:spPr>
              </p:cxnSp>
              <p:cxnSp>
                <p:nvCxnSpPr>
                  <p:cNvPr id="28" name="직선 연결선 27"/>
                  <p:cNvCxnSpPr/>
                  <p:nvPr/>
                </p:nvCxnSpPr>
                <p:spPr>
                  <a:xfrm>
                    <a:off x="5440422" y="4731513"/>
                    <a:ext cx="0" cy="966422"/>
                  </a:xfrm>
                  <a:prstGeom prst="line">
                    <a:avLst/>
                  </a:prstGeom>
                  <a:noFill/>
                  <a:ln w="9525" cap="flat" cmpd="sng" algn="ctr">
                    <a:solidFill>
                      <a:srgbClr val="000000"/>
                    </a:solidFill>
                    <a:prstDash val="solid"/>
                  </a:ln>
                  <a:effectLst/>
                </p:spPr>
              </p:cxnSp>
              <p:grpSp>
                <p:nvGrpSpPr>
                  <p:cNvPr id="29" name="그룹 28"/>
                  <p:cNvGrpSpPr/>
                  <p:nvPr/>
                </p:nvGrpSpPr>
                <p:grpSpPr>
                  <a:xfrm>
                    <a:off x="1810708" y="4934850"/>
                    <a:ext cx="1296829" cy="842665"/>
                    <a:chOff x="3710265" y="2060848"/>
                    <a:chExt cx="2831823" cy="842665"/>
                  </a:xfrm>
                </p:grpSpPr>
                <p:grpSp>
                  <p:nvGrpSpPr>
                    <p:cNvPr id="102" name="그룹 101"/>
                    <p:cNvGrpSpPr/>
                    <p:nvPr/>
                  </p:nvGrpSpPr>
                  <p:grpSpPr>
                    <a:xfrm>
                      <a:off x="3710265" y="2060848"/>
                      <a:ext cx="2831823" cy="842665"/>
                      <a:chOff x="3679231" y="2030149"/>
                      <a:chExt cx="2831823" cy="842665"/>
                    </a:xfrm>
                  </p:grpSpPr>
                  <p:sp>
                    <p:nvSpPr>
                      <p:cNvPr id="105" name="모서리가 둥근 직사각형 104"/>
                      <p:cNvSpPr/>
                      <p:nvPr/>
                    </p:nvSpPr>
                    <p:spPr>
                      <a:xfrm>
                        <a:off x="3679233" y="2204864"/>
                        <a:ext cx="2831821" cy="667950"/>
                      </a:xfrm>
                      <a:prstGeom prst="roundRect">
                        <a:avLst/>
                      </a:prstGeom>
                      <a:solidFill>
                        <a:srgbClr val="FFFFFF">
                          <a:lumMod val="95000"/>
                        </a:srgbClr>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106" name="그룹 105"/>
                      <p:cNvGrpSpPr/>
                      <p:nvPr/>
                    </p:nvGrpSpPr>
                    <p:grpSpPr>
                      <a:xfrm>
                        <a:off x="3679231" y="2030149"/>
                        <a:ext cx="2831823" cy="398951"/>
                        <a:chOff x="-3255914" y="2005383"/>
                        <a:chExt cx="2831823" cy="497756"/>
                      </a:xfrm>
                    </p:grpSpPr>
                    <p:sp>
                      <p:nvSpPr>
                        <p:cNvPr id="107" name="모서리가 둥근 직사각형 106"/>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108" name="직사각형 107"/>
                        <p:cNvSpPr/>
                        <p:nvPr/>
                      </p:nvSpPr>
                      <p:spPr>
                        <a:xfrm>
                          <a:off x="-3255914" y="2005383"/>
                          <a:ext cx="2831823" cy="497756"/>
                        </a:xfrm>
                        <a:prstGeom prst="rect">
                          <a:avLst/>
                        </a:prstGeom>
                        <a:solidFill>
                          <a:srgbClr val="002060"/>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103" name="TextBox 102"/>
                    <p:cNvSpPr txBox="1"/>
                    <p:nvPr/>
                  </p:nvSpPr>
                  <p:spPr>
                    <a:xfrm>
                      <a:off x="3710265" y="2132856"/>
                      <a:ext cx="2561252" cy="292555"/>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FFFFFF"/>
                          </a:solidFill>
                          <a:latin typeface="고도 B" panose="02000503000000020004" pitchFamily="2" charset="-127"/>
                          <a:ea typeface="고도 B" panose="02000503000000020004" pitchFamily="2" charset="-127"/>
                        </a:rPr>
                        <a:t> 컨설턴트</a:t>
                      </a:r>
                      <a:endParaRPr lang="en-US" altLang="ko-KR" sz="1050" b="1" kern="0" spc="-60" dirty="0" smtClean="0">
                        <a:solidFill>
                          <a:srgbClr val="FFFFFF"/>
                        </a:solidFill>
                        <a:latin typeface="고도 B" panose="02000503000000020004" pitchFamily="2" charset="-127"/>
                        <a:ea typeface="고도 B" panose="02000503000000020004" pitchFamily="2" charset="-127"/>
                      </a:endParaRPr>
                    </a:p>
                    <a:p>
                      <a:pPr algn="ctr" defTabSz="975022" latinLnBrk="0">
                        <a:spcBef>
                          <a:spcPts val="500"/>
                        </a:spcBef>
                        <a:buClr>
                          <a:srgbClr val="000000">
                            <a:lumMod val="65000"/>
                            <a:lumOff val="35000"/>
                          </a:srgbClr>
                        </a:buClr>
                        <a:buSzPct val="60000"/>
                        <a:defRPr/>
                      </a:pPr>
                      <a:endParaRPr lang="ko-KR" altLang="en-US" sz="1050" b="1" kern="0" spc="-60" dirty="0" smtClean="0">
                        <a:solidFill>
                          <a:srgbClr val="FFFFFF"/>
                        </a:solidFill>
                        <a:latin typeface="고도 B" panose="02000503000000020004" pitchFamily="2" charset="-127"/>
                        <a:ea typeface="고도 B" panose="02000503000000020004" pitchFamily="2" charset="-127"/>
                      </a:endParaRPr>
                    </a:p>
                  </p:txBody>
                </p:sp>
                <p:sp>
                  <p:nvSpPr>
                    <p:cNvPr id="104" name="TextBox 103"/>
                    <p:cNvSpPr txBox="1"/>
                    <p:nvPr/>
                  </p:nvSpPr>
                  <p:spPr>
                    <a:xfrm>
                      <a:off x="3718233" y="2553550"/>
                      <a:ext cx="2553290"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000000"/>
                          </a:solidFill>
                          <a:latin typeface="고도 B" panose="02000503000000020004" pitchFamily="2" charset="-127"/>
                          <a:ea typeface="고도 B" panose="02000503000000020004" pitchFamily="2" charset="-127"/>
                        </a:rPr>
                        <a:t>선 </a:t>
                      </a:r>
                      <a:r>
                        <a:rPr lang="ko-KR" altLang="en-US" sz="1050" b="1" kern="0" spc="-60" dirty="0" err="1" smtClean="0">
                          <a:solidFill>
                            <a:srgbClr val="000000"/>
                          </a:solidFill>
                          <a:latin typeface="고도 B" panose="02000503000000020004" pitchFamily="2" charset="-127"/>
                          <a:ea typeface="고도 B" panose="02000503000000020004" pitchFamily="2" charset="-127"/>
                        </a:rPr>
                        <a:t>혜</a:t>
                      </a:r>
                      <a:r>
                        <a:rPr lang="ko-KR" altLang="en-US" sz="1050" b="1" kern="0" spc="-60" dirty="0" smtClean="0">
                          <a:solidFill>
                            <a:srgbClr val="000000"/>
                          </a:solidFill>
                          <a:latin typeface="고도 B" panose="02000503000000020004" pitchFamily="2" charset="-127"/>
                          <a:ea typeface="고도 B" panose="02000503000000020004" pitchFamily="2" charset="-127"/>
                        </a:rPr>
                        <a:t> </a:t>
                      </a:r>
                      <a:r>
                        <a:rPr lang="ko-KR" altLang="en-US" sz="1050" b="1" kern="0" spc="-60" dirty="0" err="1" smtClean="0">
                          <a:solidFill>
                            <a:srgbClr val="000000"/>
                          </a:solidFill>
                          <a:latin typeface="고도 B" panose="02000503000000020004" pitchFamily="2" charset="-127"/>
                          <a:ea typeface="고도 B" panose="02000503000000020004" pitchFamily="2" charset="-127"/>
                        </a:rPr>
                        <a:t>림</a:t>
                      </a:r>
                      <a:endParaRPr lang="ko-KR" altLang="en-US" sz="1050" b="1" kern="0" spc="-60" dirty="0" smtClean="0">
                        <a:solidFill>
                          <a:srgbClr val="000000"/>
                        </a:solidFill>
                        <a:latin typeface="고도 B" panose="02000503000000020004" pitchFamily="2" charset="-127"/>
                        <a:ea typeface="고도 B" panose="02000503000000020004" pitchFamily="2" charset="-127"/>
                      </a:endParaRPr>
                    </a:p>
                  </p:txBody>
                </p:sp>
              </p:grpSp>
              <p:grpSp>
                <p:nvGrpSpPr>
                  <p:cNvPr id="30" name="그룹 29"/>
                  <p:cNvGrpSpPr/>
                  <p:nvPr/>
                </p:nvGrpSpPr>
                <p:grpSpPr>
                  <a:xfrm>
                    <a:off x="4872905" y="4912213"/>
                    <a:ext cx="1186276" cy="842665"/>
                    <a:chOff x="3710266" y="2060848"/>
                    <a:chExt cx="2726772" cy="842665"/>
                  </a:xfrm>
                </p:grpSpPr>
                <p:grpSp>
                  <p:nvGrpSpPr>
                    <p:cNvPr id="95" name="그룹 94"/>
                    <p:cNvGrpSpPr/>
                    <p:nvPr/>
                  </p:nvGrpSpPr>
                  <p:grpSpPr>
                    <a:xfrm>
                      <a:off x="3710267" y="2060848"/>
                      <a:ext cx="2726771" cy="842665"/>
                      <a:chOff x="3679233" y="2030149"/>
                      <a:chExt cx="2726771" cy="842665"/>
                    </a:xfrm>
                  </p:grpSpPr>
                  <p:sp>
                    <p:nvSpPr>
                      <p:cNvPr id="98" name="모서리가 둥근 직사각형 97"/>
                      <p:cNvSpPr/>
                      <p:nvPr/>
                    </p:nvSpPr>
                    <p:spPr>
                      <a:xfrm>
                        <a:off x="3679233" y="2204864"/>
                        <a:ext cx="2726771" cy="667950"/>
                      </a:xfrm>
                      <a:prstGeom prst="roundRect">
                        <a:avLst/>
                      </a:prstGeom>
                      <a:solidFill>
                        <a:srgbClr val="FFFFFF">
                          <a:lumMod val="95000"/>
                        </a:srgbClr>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99" name="그룹 98"/>
                      <p:cNvGrpSpPr/>
                      <p:nvPr/>
                    </p:nvGrpSpPr>
                    <p:grpSpPr>
                      <a:xfrm>
                        <a:off x="3679233" y="2030149"/>
                        <a:ext cx="2726771" cy="398951"/>
                        <a:chOff x="-3255912" y="2005383"/>
                        <a:chExt cx="2726771" cy="497756"/>
                      </a:xfrm>
                    </p:grpSpPr>
                    <p:sp>
                      <p:nvSpPr>
                        <p:cNvPr id="100" name="모서리가 둥근 직사각형 99"/>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101" name="직사각형 100"/>
                        <p:cNvSpPr/>
                        <p:nvPr/>
                      </p:nvSpPr>
                      <p:spPr>
                        <a:xfrm>
                          <a:off x="-3255912" y="2005383"/>
                          <a:ext cx="2726771" cy="497756"/>
                        </a:xfrm>
                        <a:prstGeom prst="rect">
                          <a:avLst/>
                        </a:prstGeom>
                        <a:solidFill>
                          <a:srgbClr val="002060"/>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96" name="TextBox 95"/>
                    <p:cNvSpPr txBox="1"/>
                    <p:nvPr/>
                  </p:nvSpPr>
                  <p:spPr>
                    <a:xfrm>
                      <a:off x="3710266" y="2132856"/>
                      <a:ext cx="2561254"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FFFFFF"/>
                          </a:solidFill>
                          <a:latin typeface="고도 B" panose="02000503000000020004" pitchFamily="2" charset="-127"/>
                          <a:ea typeface="고도 B" panose="02000503000000020004" pitchFamily="2" charset="-127"/>
                        </a:rPr>
                        <a:t> 컨설턴트</a:t>
                      </a:r>
                    </a:p>
                  </p:txBody>
                </p:sp>
                <p:sp>
                  <p:nvSpPr>
                    <p:cNvPr id="97" name="TextBox 96"/>
                    <p:cNvSpPr txBox="1"/>
                    <p:nvPr/>
                  </p:nvSpPr>
                  <p:spPr>
                    <a:xfrm>
                      <a:off x="3718232" y="2553550"/>
                      <a:ext cx="2553288"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000000"/>
                          </a:solidFill>
                          <a:latin typeface="고도 B" panose="02000503000000020004" pitchFamily="2" charset="-127"/>
                          <a:ea typeface="고도 B" panose="02000503000000020004" pitchFamily="2" charset="-127"/>
                        </a:rPr>
                        <a:t> </a:t>
                      </a:r>
                    </a:p>
                  </p:txBody>
                </p:sp>
              </p:grpSp>
              <p:grpSp>
                <p:nvGrpSpPr>
                  <p:cNvPr id="31" name="그룹 30"/>
                  <p:cNvGrpSpPr/>
                  <p:nvPr/>
                </p:nvGrpSpPr>
                <p:grpSpPr>
                  <a:xfrm>
                    <a:off x="6373348" y="4912214"/>
                    <a:ext cx="1170450" cy="842919"/>
                    <a:chOff x="3710266" y="2060594"/>
                    <a:chExt cx="2650164" cy="842919"/>
                  </a:xfrm>
                </p:grpSpPr>
                <p:grpSp>
                  <p:nvGrpSpPr>
                    <p:cNvPr id="88" name="그룹 87"/>
                    <p:cNvGrpSpPr/>
                    <p:nvPr/>
                  </p:nvGrpSpPr>
                  <p:grpSpPr>
                    <a:xfrm>
                      <a:off x="3710267" y="2060594"/>
                      <a:ext cx="2650163" cy="842919"/>
                      <a:chOff x="3679233" y="2029895"/>
                      <a:chExt cx="2650163" cy="842919"/>
                    </a:xfrm>
                  </p:grpSpPr>
                  <p:sp>
                    <p:nvSpPr>
                      <p:cNvPr id="91" name="모서리가 둥근 직사각형 90"/>
                      <p:cNvSpPr/>
                      <p:nvPr/>
                    </p:nvSpPr>
                    <p:spPr>
                      <a:xfrm>
                        <a:off x="3679233" y="2204864"/>
                        <a:ext cx="2650163" cy="667950"/>
                      </a:xfrm>
                      <a:prstGeom prst="roundRect">
                        <a:avLst/>
                      </a:prstGeom>
                      <a:solidFill>
                        <a:srgbClr val="FFFFFF">
                          <a:lumMod val="95000"/>
                        </a:srgbClr>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92" name="그룹 91"/>
                      <p:cNvGrpSpPr/>
                      <p:nvPr/>
                    </p:nvGrpSpPr>
                    <p:grpSpPr>
                      <a:xfrm>
                        <a:off x="3679233" y="2029895"/>
                        <a:ext cx="2650163" cy="399207"/>
                        <a:chOff x="-3255912" y="2005064"/>
                        <a:chExt cx="2650163" cy="498075"/>
                      </a:xfrm>
                    </p:grpSpPr>
                    <p:sp>
                      <p:nvSpPr>
                        <p:cNvPr id="93" name="모서리가 둥근 직사각형 92"/>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94" name="직사각형 93"/>
                        <p:cNvSpPr/>
                        <p:nvPr/>
                      </p:nvSpPr>
                      <p:spPr>
                        <a:xfrm>
                          <a:off x="-3255912" y="2005064"/>
                          <a:ext cx="2650163" cy="498075"/>
                        </a:xfrm>
                        <a:prstGeom prst="rect">
                          <a:avLst/>
                        </a:prstGeom>
                        <a:solidFill>
                          <a:srgbClr val="002060"/>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89" name="TextBox 88"/>
                    <p:cNvSpPr txBox="1"/>
                    <p:nvPr/>
                  </p:nvSpPr>
                  <p:spPr>
                    <a:xfrm>
                      <a:off x="3710266" y="2132856"/>
                      <a:ext cx="2561252"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FFFFFF"/>
                          </a:solidFill>
                          <a:latin typeface="고도 B" panose="02000503000000020004" pitchFamily="2" charset="-127"/>
                          <a:ea typeface="고도 B" panose="02000503000000020004" pitchFamily="2" charset="-127"/>
                        </a:rPr>
                        <a:t> 컨설턴트</a:t>
                      </a:r>
                    </a:p>
                  </p:txBody>
                </p:sp>
                <p:sp>
                  <p:nvSpPr>
                    <p:cNvPr id="90" name="TextBox 89"/>
                    <p:cNvSpPr txBox="1"/>
                    <p:nvPr/>
                  </p:nvSpPr>
                  <p:spPr>
                    <a:xfrm>
                      <a:off x="3718232" y="2553550"/>
                      <a:ext cx="2553289"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000000"/>
                          </a:solidFill>
                          <a:latin typeface="고도 B" panose="02000503000000020004" pitchFamily="2" charset="-127"/>
                          <a:ea typeface="고도 B" panose="02000503000000020004" pitchFamily="2" charset="-127"/>
                        </a:rPr>
                        <a:t>윤 미 정 </a:t>
                      </a:r>
                    </a:p>
                  </p:txBody>
                </p:sp>
              </p:grpSp>
              <p:cxnSp>
                <p:nvCxnSpPr>
                  <p:cNvPr id="32" name="직선 연결선 31"/>
                  <p:cNvCxnSpPr/>
                  <p:nvPr/>
                </p:nvCxnSpPr>
                <p:spPr>
                  <a:xfrm flipV="1">
                    <a:off x="2387637" y="4688022"/>
                    <a:ext cx="7456456" cy="23717"/>
                  </a:xfrm>
                  <a:prstGeom prst="line">
                    <a:avLst/>
                  </a:prstGeom>
                  <a:noFill/>
                  <a:ln w="9525" cap="flat" cmpd="sng" algn="ctr">
                    <a:solidFill>
                      <a:srgbClr val="000000"/>
                    </a:solidFill>
                    <a:prstDash val="solid"/>
                  </a:ln>
                  <a:effectLst/>
                </p:spPr>
              </p:cxnSp>
              <p:grpSp>
                <p:nvGrpSpPr>
                  <p:cNvPr id="33" name="그룹 32"/>
                  <p:cNvGrpSpPr/>
                  <p:nvPr/>
                </p:nvGrpSpPr>
                <p:grpSpPr>
                  <a:xfrm>
                    <a:off x="7860587" y="4912213"/>
                    <a:ext cx="1170286" cy="842665"/>
                    <a:chOff x="3710265" y="2060848"/>
                    <a:chExt cx="2778169" cy="842665"/>
                  </a:xfrm>
                </p:grpSpPr>
                <p:grpSp>
                  <p:nvGrpSpPr>
                    <p:cNvPr id="81" name="그룹 80"/>
                    <p:cNvGrpSpPr/>
                    <p:nvPr/>
                  </p:nvGrpSpPr>
                  <p:grpSpPr>
                    <a:xfrm>
                      <a:off x="3710265" y="2060848"/>
                      <a:ext cx="2778169" cy="842665"/>
                      <a:chOff x="3679231" y="2030149"/>
                      <a:chExt cx="2778169" cy="842665"/>
                    </a:xfrm>
                  </p:grpSpPr>
                  <p:sp>
                    <p:nvSpPr>
                      <p:cNvPr id="84" name="모서리가 둥근 직사각형 83"/>
                      <p:cNvSpPr/>
                      <p:nvPr/>
                    </p:nvSpPr>
                    <p:spPr>
                      <a:xfrm>
                        <a:off x="3679231" y="2204864"/>
                        <a:ext cx="2778169" cy="667950"/>
                      </a:xfrm>
                      <a:prstGeom prst="roundRect">
                        <a:avLst/>
                      </a:prstGeom>
                      <a:solidFill>
                        <a:srgbClr val="FFFFFF">
                          <a:lumMod val="95000"/>
                        </a:srgbClr>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85" name="그룹 84"/>
                      <p:cNvGrpSpPr/>
                      <p:nvPr/>
                    </p:nvGrpSpPr>
                    <p:grpSpPr>
                      <a:xfrm>
                        <a:off x="3679233" y="2030149"/>
                        <a:ext cx="2778167" cy="398951"/>
                        <a:chOff x="-3255912" y="2005383"/>
                        <a:chExt cx="2778167" cy="497756"/>
                      </a:xfrm>
                    </p:grpSpPr>
                    <p:sp>
                      <p:nvSpPr>
                        <p:cNvPr id="86" name="모서리가 둥근 직사각형 85"/>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87" name="직사각형 86"/>
                        <p:cNvSpPr/>
                        <p:nvPr/>
                      </p:nvSpPr>
                      <p:spPr>
                        <a:xfrm>
                          <a:off x="-3255912" y="2005383"/>
                          <a:ext cx="2778167" cy="497756"/>
                        </a:xfrm>
                        <a:prstGeom prst="rect">
                          <a:avLst/>
                        </a:prstGeom>
                        <a:solidFill>
                          <a:srgbClr val="002060"/>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82" name="TextBox 81"/>
                    <p:cNvSpPr txBox="1"/>
                    <p:nvPr/>
                  </p:nvSpPr>
                  <p:spPr>
                    <a:xfrm>
                      <a:off x="3772050" y="2132856"/>
                      <a:ext cx="2561254"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FFFFFF"/>
                          </a:solidFill>
                          <a:latin typeface="고도 B" panose="02000503000000020004" pitchFamily="2" charset="-127"/>
                          <a:ea typeface="고도 B" panose="02000503000000020004" pitchFamily="2" charset="-127"/>
                        </a:rPr>
                        <a:t>컨설턴트</a:t>
                      </a:r>
                    </a:p>
                  </p:txBody>
                </p:sp>
                <p:sp>
                  <p:nvSpPr>
                    <p:cNvPr id="83" name="TextBox 82"/>
                    <p:cNvSpPr txBox="1"/>
                    <p:nvPr/>
                  </p:nvSpPr>
                  <p:spPr>
                    <a:xfrm>
                      <a:off x="3718232" y="2553550"/>
                      <a:ext cx="2553287"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000000"/>
                          </a:solidFill>
                          <a:latin typeface="고도 B" panose="02000503000000020004" pitchFamily="2" charset="-127"/>
                          <a:ea typeface="고도 B" panose="02000503000000020004" pitchFamily="2" charset="-127"/>
                        </a:rPr>
                        <a:t>유 지 </a:t>
                      </a:r>
                      <a:r>
                        <a:rPr lang="ko-KR" altLang="en-US" sz="1050" b="1" kern="0" spc="-60" dirty="0" err="1" smtClean="0">
                          <a:solidFill>
                            <a:srgbClr val="000000"/>
                          </a:solidFill>
                          <a:latin typeface="고도 B" panose="02000503000000020004" pitchFamily="2" charset="-127"/>
                          <a:ea typeface="고도 B" panose="02000503000000020004" pitchFamily="2" charset="-127"/>
                        </a:rPr>
                        <a:t>희</a:t>
                      </a:r>
                      <a:r>
                        <a:rPr lang="ko-KR" altLang="en-US" sz="1050" b="1" kern="0" spc="-60" dirty="0" smtClean="0">
                          <a:solidFill>
                            <a:srgbClr val="000000"/>
                          </a:solidFill>
                          <a:latin typeface="고도 B" panose="02000503000000020004" pitchFamily="2" charset="-127"/>
                          <a:ea typeface="고도 B" panose="02000503000000020004" pitchFamily="2" charset="-127"/>
                        </a:rPr>
                        <a:t>   </a:t>
                      </a:r>
                    </a:p>
                  </p:txBody>
                </p:sp>
              </p:grpSp>
              <p:grpSp>
                <p:nvGrpSpPr>
                  <p:cNvPr id="34" name="그룹 33"/>
                  <p:cNvGrpSpPr/>
                  <p:nvPr/>
                </p:nvGrpSpPr>
                <p:grpSpPr>
                  <a:xfrm>
                    <a:off x="9155525" y="4926510"/>
                    <a:ext cx="1371596" cy="842665"/>
                    <a:chOff x="3491940" y="2060848"/>
                    <a:chExt cx="3284524" cy="842665"/>
                  </a:xfrm>
                </p:grpSpPr>
                <p:grpSp>
                  <p:nvGrpSpPr>
                    <p:cNvPr id="74" name="그룹 73"/>
                    <p:cNvGrpSpPr/>
                    <p:nvPr/>
                  </p:nvGrpSpPr>
                  <p:grpSpPr>
                    <a:xfrm>
                      <a:off x="3710267" y="2060848"/>
                      <a:ext cx="3066197" cy="842665"/>
                      <a:chOff x="3679233" y="2030149"/>
                      <a:chExt cx="3066197" cy="842665"/>
                    </a:xfrm>
                  </p:grpSpPr>
                  <p:sp>
                    <p:nvSpPr>
                      <p:cNvPr id="77" name="모서리가 둥근 직사각형 76"/>
                      <p:cNvSpPr/>
                      <p:nvPr/>
                    </p:nvSpPr>
                    <p:spPr>
                      <a:xfrm>
                        <a:off x="3679233" y="2204864"/>
                        <a:ext cx="3066197" cy="667950"/>
                      </a:xfrm>
                      <a:prstGeom prst="roundRect">
                        <a:avLst/>
                      </a:prstGeom>
                      <a:solidFill>
                        <a:srgbClr val="FFFFFF">
                          <a:lumMod val="95000"/>
                        </a:srgbClr>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78" name="그룹 77"/>
                      <p:cNvGrpSpPr/>
                      <p:nvPr/>
                    </p:nvGrpSpPr>
                    <p:grpSpPr>
                      <a:xfrm>
                        <a:off x="3679233" y="2030149"/>
                        <a:ext cx="3066197" cy="391493"/>
                        <a:chOff x="-3255912" y="2005383"/>
                        <a:chExt cx="3066197" cy="488451"/>
                      </a:xfrm>
                    </p:grpSpPr>
                    <p:sp>
                      <p:nvSpPr>
                        <p:cNvPr id="79" name="모서리가 둥근 직사각형 78"/>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80" name="직사각형 79"/>
                        <p:cNvSpPr/>
                        <p:nvPr/>
                      </p:nvSpPr>
                      <p:spPr>
                        <a:xfrm>
                          <a:off x="-3255912" y="2006484"/>
                          <a:ext cx="3066197" cy="487350"/>
                        </a:xfrm>
                        <a:prstGeom prst="rect">
                          <a:avLst/>
                        </a:prstGeom>
                        <a:solidFill>
                          <a:srgbClr val="002060"/>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75" name="TextBox 74"/>
                    <p:cNvSpPr txBox="1"/>
                    <p:nvPr/>
                  </p:nvSpPr>
                  <p:spPr>
                    <a:xfrm>
                      <a:off x="3928413" y="2131740"/>
                      <a:ext cx="2561251"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FFFFFF"/>
                          </a:solidFill>
                          <a:latin typeface="고도 B" panose="02000503000000020004" pitchFamily="2" charset="-127"/>
                          <a:ea typeface="고도 B" panose="02000503000000020004" pitchFamily="2" charset="-127"/>
                        </a:rPr>
                        <a:t>컨설턴트</a:t>
                      </a:r>
                    </a:p>
                  </p:txBody>
                </p:sp>
                <p:sp>
                  <p:nvSpPr>
                    <p:cNvPr id="76" name="TextBox 75"/>
                    <p:cNvSpPr txBox="1"/>
                    <p:nvPr/>
                  </p:nvSpPr>
                  <p:spPr>
                    <a:xfrm>
                      <a:off x="3491940" y="2553550"/>
                      <a:ext cx="2953902"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endParaRPr lang="ko-KR" altLang="en-US" sz="1050" b="1" kern="0" spc="-60" dirty="0" smtClean="0">
                        <a:solidFill>
                          <a:srgbClr val="000000"/>
                        </a:solidFill>
                        <a:latin typeface="고도 B" panose="02000503000000020004" pitchFamily="2" charset="-127"/>
                        <a:ea typeface="고도 B" panose="02000503000000020004" pitchFamily="2" charset="-127"/>
                      </a:endParaRPr>
                    </a:p>
                  </p:txBody>
                </p:sp>
              </p:grpSp>
              <p:grpSp>
                <p:nvGrpSpPr>
                  <p:cNvPr id="35" name="그룹 34"/>
                  <p:cNvGrpSpPr/>
                  <p:nvPr/>
                </p:nvGrpSpPr>
                <p:grpSpPr>
                  <a:xfrm>
                    <a:off x="5367444" y="2551664"/>
                    <a:ext cx="1530750" cy="842665"/>
                    <a:chOff x="3710266" y="2060848"/>
                    <a:chExt cx="2561255" cy="842665"/>
                  </a:xfrm>
                </p:grpSpPr>
                <p:grpSp>
                  <p:nvGrpSpPr>
                    <p:cNvPr id="67" name="그룹 66"/>
                    <p:cNvGrpSpPr/>
                    <p:nvPr/>
                  </p:nvGrpSpPr>
                  <p:grpSpPr>
                    <a:xfrm>
                      <a:off x="3710267" y="2060848"/>
                      <a:ext cx="2561254" cy="842665"/>
                      <a:chOff x="3679233" y="2030149"/>
                      <a:chExt cx="2561254" cy="842665"/>
                    </a:xfrm>
                  </p:grpSpPr>
                  <p:sp>
                    <p:nvSpPr>
                      <p:cNvPr id="70" name="모서리가 둥근 직사각형 69"/>
                      <p:cNvSpPr/>
                      <p:nvPr/>
                    </p:nvSpPr>
                    <p:spPr>
                      <a:xfrm>
                        <a:off x="3679233" y="2204864"/>
                        <a:ext cx="2561254" cy="667950"/>
                      </a:xfrm>
                      <a:prstGeom prst="roundRect">
                        <a:avLst/>
                      </a:prstGeom>
                      <a:solidFill>
                        <a:srgbClr val="FFFFFF">
                          <a:lumMod val="95000"/>
                        </a:srgbClr>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71" name="그룹 70"/>
                      <p:cNvGrpSpPr/>
                      <p:nvPr/>
                    </p:nvGrpSpPr>
                    <p:grpSpPr>
                      <a:xfrm>
                        <a:off x="3679233" y="2030149"/>
                        <a:ext cx="2561254" cy="398951"/>
                        <a:chOff x="-3255912" y="2005383"/>
                        <a:chExt cx="2561254" cy="497756"/>
                      </a:xfrm>
                    </p:grpSpPr>
                    <p:sp>
                      <p:nvSpPr>
                        <p:cNvPr id="72" name="모서리가 둥근 직사각형 71"/>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73" name="직사각형 72"/>
                        <p:cNvSpPr/>
                        <p:nvPr/>
                      </p:nvSpPr>
                      <p:spPr>
                        <a:xfrm>
                          <a:off x="-3255912" y="2005383"/>
                          <a:ext cx="2561254" cy="497756"/>
                        </a:xfrm>
                        <a:prstGeom prst="rect">
                          <a:avLst/>
                        </a:prstGeom>
                        <a:solidFill>
                          <a:srgbClr val="002060"/>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68" name="TextBox 67"/>
                    <p:cNvSpPr txBox="1"/>
                    <p:nvPr/>
                  </p:nvSpPr>
                  <p:spPr>
                    <a:xfrm>
                      <a:off x="3710266" y="2132856"/>
                      <a:ext cx="2561253"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FFFFFF"/>
                          </a:solidFill>
                          <a:latin typeface="고도 B" panose="02000503000000020004" pitchFamily="2" charset="-127"/>
                          <a:ea typeface="고도 B" panose="02000503000000020004" pitchFamily="2" charset="-127"/>
                        </a:rPr>
                        <a:t>프로그램 총괄</a:t>
                      </a:r>
                    </a:p>
                  </p:txBody>
                </p:sp>
                <p:sp>
                  <p:nvSpPr>
                    <p:cNvPr id="69" name="TextBox 68"/>
                    <p:cNvSpPr txBox="1"/>
                    <p:nvPr/>
                  </p:nvSpPr>
                  <p:spPr>
                    <a:xfrm>
                      <a:off x="3718232" y="2553550"/>
                      <a:ext cx="2553289"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000000"/>
                          </a:solidFill>
                          <a:latin typeface="고도 B" panose="02000503000000020004" pitchFamily="2" charset="-127"/>
                          <a:ea typeface="고도 B" panose="02000503000000020004" pitchFamily="2" charset="-127"/>
                        </a:rPr>
                        <a:t>유</a:t>
                      </a:r>
                      <a:r>
                        <a:rPr lang="en-US" altLang="ko-KR" sz="1050" b="1" kern="0" spc="-60" dirty="0">
                          <a:solidFill>
                            <a:srgbClr val="000000"/>
                          </a:solidFill>
                          <a:latin typeface="고도 B" panose="02000503000000020004" pitchFamily="2" charset="-127"/>
                          <a:ea typeface="고도 B" panose="02000503000000020004" pitchFamily="2" charset="-127"/>
                        </a:rPr>
                        <a:t> </a:t>
                      </a:r>
                      <a:r>
                        <a:rPr lang="ko-KR" altLang="en-US" sz="1050" b="1" kern="0" spc="-60" dirty="0" smtClean="0">
                          <a:solidFill>
                            <a:srgbClr val="000000"/>
                          </a:solidFill>
                          <a:latin typeface="고도 B" panose="02000503000000020004" pitchFamily="2" charset="-127"/>
                          <a:ea typeface="고도 B" panose="02000503000000020004" pitchFamily="2" charset="-127"/>
                        </a:rPr>
                        <a:t>진</a:t>
                      </a:r>
                    </a:p>
                  </p:txBody>
                </p:sp>
              </p:grpSp>
              <p:cxnSp>
                <p:nvCxnSpPr>
                  <p:cNvPr id="36" name="직선 연결선 35"/>
                  <p:cNvCxnSpPr/>
                  <p:nvPr/>
                </p:nvCxnSpPr>
                <p:spPr>
                  <a:xfrm>
                    <a:off x="3965368" y="4711129"/>
                    <a:ext cx="0" cy="985005"/>
                  </a:xfrm>
                  <a:prstGeom prst="line">
                    <a:avLst/>
                  </a:prstGeom>
                  <a:noFill/>
                  <a:ln w="9525" cap="flat" cmpd="sng" algn="ctr">
                    <a:solidFill>
                      <a:srgbClr val="000000"/>
                    </a:solidFill>
                    <a:prstDash val="solid"/>
                  </a:ln>
                  <a:effectLst/>
                </p:spPr>
              </p:cxnSp>
              <p:grpSp>
                <p:nvGrpSpPr>
                  <p:cNvPr id="37" name="그룹 36"/>
                  <p:cNvGrpSpPr/>
                  <p:nvPr/>
                </p:nvGrpSpPr>
                <p:grpSpPr>
                  <a:xfrm>
                    <a:off x="3374091" y="4912213"/>
                    <a:ext cx="1292170" cy="855929"/>
                    <a:chOff x="3710267" y="2047584"/>
                    <a:chExt cx="2821648" cy="855929"/>
                  </a:xfrm>
                </p:grpSpPr>
                <p:grpSp>
                  <p:nvGrpSpPr>
                    <p:cNvPr id="60" name="그룹 59"/>
                    <p:cNvGrpSpPr/>
                    <p:nvPr/>
                  </p:nvGrpSpPr>
                  <p:grpSpPr>
                    <a:xfrm>
                      <a:off x="3710267" y="2047584"/>
                      <a:ext cx="2821648" cy="855929"/>
                      <a:chOff x="3679233" y="2016885"/>
                      <a:chExt cx="2821648" cy="855929"/>
                    </a:xfrm>
                  </p:grpSpPr>
                  <p:sp>
                    <p:nvSpPr>
                      <p:cNvPr id="63" name="모서리가 둥근 직사각형 62"/>
                      <p:cNvSpPr/>
                      <p:nvPr/>
                    </p:nvSpPr>
                    <p:spPr>
                      <a:xfrm>
                        <a:off x="3679233" y="2204864"/>
                        <a:ext cx="2821648" cy="667950"/>
                      </a:xfrm>
                      <a:prstGeom prst="roundRect">
                        <a:avLst/>
                      </a:prstGeom>
                      <a:solidFill>
                        <a:srgbClr val="FFFFFF">
                          <a:lumMod val="95000"/>
                        </a:srgbClr>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64" name="그룹 63"/>
                      <p:cNvGrpSpPr/>
                      <p:nvPr/>
                    </p:nvGrpSpPr>
                    <p:grpSpPr>
                      <a:xfrm>
                        <a:off x="3679233" y="2016885"/>
                        <a:ext cx="2821648" cy="412215"/>
                        <a:chOff x="-3255912" y="1988834"/>
                        <a:chExt cx="2821648" cy="514305"/>
                      </a:xfrm>
                    </p:grpSpPr>
                    <p:sp>
                      <p:nvSpPr>
                        <p:cNvPr id="65" name="모서리가 둥근 직사각형 64"/>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66" name="직사각형 65"/>
                        <p:cNvSpPr/>
                        <p:nvPr/>
                      </p:nvSpPr>
                      <p:spPr>
                        <a:xfrm>
                          <a:off x="-3255912" y="1988834"/>
                          <a:ext cx="2821648" cy="514305"/>
                        </a:xfrm>
                        <a:prstGeom prst="rect">
                          <a:avLst/>
                        </a:prstGeom>
                        <a:solidFill>
                          <a:srgbClr val="002060"/>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61" name="TextBox 60"/>
                    <p:cNvSpPr txBox="1"/>
                    <p:nvPr/>
                  </p:nvSpPr>
                  <p:spPr>
                    <a:xfrm>
                      <a:off x="3767100" y="2132856"/>
                      <a:ext cx="2561252"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FFFFFF"/>
                          </a:solidFill>
                          <a:latin typeface="고도 B" panose="02000503000000020004" pitchFamily="2" charset="-127"/>
                          <a:ea typeface="고도 B" panose="02000503000000020004" pitchFamily="2" charset="-127"/>
                        </a:rPr>
                        <a:t> 컨설턴트</a:t>
                      </a:r>
                    </a:p>
                  </p:txBody>
                </p:sp>
                <p:sp>
                  <p:nvSpPr>
                    <p:cNvPr id="62" name="TextBox 61"/>
                    <p:cNvSpPr txBox="1"/>
                    <p:nvPr/>
                  </p:nvSpPr>
                  <p:spPr>
                    <a:xfrm>
                      <a:off x="3718232" y="2553550"/>
                      <a:ext cx="2553290"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000000"/>
                          </a:solidFill>
                          <a:latin typeface="고도 B" panose="02000503000000020004" pitchFamily="2" charset="-127"/>
                          <a:ea typeface="고도 B" panose="02000503000000020004" pitchFamily="2" charset="-127"/>
                        </a:rPr>
                        <a:t>김 영 은</a:t>
                      </a:r>
                    </a:p>
                  </p:txBody>
                </p:sp>
              </p:grpSp>
              <p:cxnSp>
                <p:nvCxnSpPr>
                  <p:cNvPr id="38" name="직선 연결선 37"/>
                  <p:cNvCxnSpPr/>
                  <p:nvPr/>
                </p:nvCxnSpPr>
                <p:spPr>
                  <a:xfrm>
                    <a:off x="4490759" y="3535894"/>
                    <a:ext cx="3136844" cy="0"/>
                  </a:xfrm>
                  <a:prstGeom prst="line">
                    <a:avLst/>
                  </a:prstGeom>
                  <a:noFill/>
                  <a:ln w="9525" cap="flat" cmpd="sng" algn="ctr">
                    <a:solidFill>
                      <a:srgbClr val="000000"/>
                    </a:solidFill>
                    <a:prstDash val="solid"/>
                  </a:ln>
                  <a:effectLst/>
                </p:spPr>
              </p:cxnSp>
              <p:cxnSp>
                <p:nvCxnSpPr>
                  <p:cNvPr id="39" name="직선 연결선 38"/>
                  <p:cNvCxnSpPr/>
                  <p:nvPr/>
                </p:nvCxnSpPr>
                <p:spPr>
                  <a:xfrm>
                    <a:off x="4488489" y="3535894"/>
                    <a:ext cx="10398" cy="708726"/>
                  </a:xfrm>
                  <a:prstGeom prst="line">
                    <a:avLst/>
                  </a:prstGeom>
                </p:spPr>
                <p:style>
                  <a:lnRef idx="1">
                    <a:schemeClr val="dk1"/>
                  </a:lnRef>
                  <a:fillRef idx="0">
                    <a:schemeClr val="dk1"/>
                  </a:fillRef>
                  <a:effectRef idx="0">
                    <a:schemeClr val="dk1"/>
                  </a:effectRef>
                  <a:fontRef idx="minor">
                    <a:schemeClr val="tx1"/>
                  </a:fontRef>
                </p:style>
              </p:cxnSp>
              <p:grpSp>
                <p:nvGrpSpPr>
                  <p:cNvPr id="40" name="그룹 39"/>
                  <p:cNvGrpSpPr/>
                  <p:nvPr/>
                </p:nvGrpSpPr>
                <p:grpSpPr>
                  <a:xfrm>
                    <a:off x="5483743" y="3701341"/>
                    <a:ext cx="1344523" cy="842665"/>
                    <a:chOff x="3554394" y="2060848"/>
                    <a:chExt cx="2935971" cy="842665"/>
                  </a:xfrm>
                </p:grpSpPr>
                <p:grpSp>
                  <p:nvGrpSpPr>
                    <p:cNvPr id="53" name="그룹 52"/>
                    <p:cNvGrpSpPr/>
                    <p:nvPr/>
                  </p:nvGrpSpPr>
                  <p:grpSpPr>
                    <a:xfrm>
                      <a:off x="3554394" y="2060848"/>
                      <a:ext cx="2935971" cy="842665"/>
                      <a:chOff x="3523360" y="2030149"/>
                      <a:chExt cx="2935971" cy="842665"/>
                    </a:xfrm>
                  </p:grpSpPr>
                  <p:sp>
                    <p:nvSpPr>
                      <p:cNvPr id="56" name="모서리가 둥근 직사각형 55"/>
                      <p:cNvSpPr/>
                      <p:nvPr/>
                    </p:nvSpPr>
                    <p:spPr>
                      <a:xfrm>
                        <a:off x="3523362" y="2204864"/>
                        <a:ext cx="2935968" cy="667950"/>
                      </a:xfrm>
                      <a:prstGeom prst="roundRect">
                        <a:avLst/>
                      </a:prstGeom>
                      <a:solidFill>
                        <a:srgbClr val="FFFFFF">
                          <a:lumMod val="95000"/>
                        </a:srgbClr>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57" name="그룹 56"/>
                      <p:cNvGrpSpPr/>
                      <p:nvPr/>
                    </p:nvGrpSpPr>
                    <p:grpSpPr>
                      <a:xfrm>
                        <a:off x="3523360" y="2030149"/>
                        <a:ext cx="2935971" cy="398951"/>
                        <a:chOff x="-3411785" y="2005383"/>
                        <a:chExt cx="2935971" cy="497756"/>
                      </a:xfrm>
                    </p:grpSpPr>
                    <p:sp>
                      <p:nvSpPr>
                        <p:cNvPr id="58" name="모서리가 둥근 직사각형 57"/>
                        <p:cNvSpPr/>
                        <p:nvPr/>
                      </p:nvSpPr>
                      <p:spPr>
                        <a:xfrm>
                          <a:off x="-3255912" y="2005383"/>
                          <a:ext cx="2561256" cy="487513"/>
                        </a:xfrm>
                        <a:prstGeom prst="roundRect">
                          <a:avLst/>
                        </a:prstGeom>
                        <a:solidFill>
                          <a:srgbClr val="FF9933"/>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59" name="직사각형 58"/>
                        <p:cNvSpPr/>
                        <p:nvPr/>
                      </p:nvSpPr>
                      <p:spPr>
                        <a:xfrm>
                          <a:off x="-3411785" y="2005383"/>
                          <a:ext cx="2935971" cy="497756"/>
                        </a:xfrm>
                        <a:prstGeom prst="rect">
                          <a:avLst/>
                        </a:prstGeom>
                        <a:solidFill>
                          <a:srgbClr val="002060"/>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54" name="TextBox 53"/>
                    <p:cNvSpPr txBox="1"/>
                    <p:nvPr/>
                  </p:nvSpPr>
                  <p:spPr>
                    <a:xfrm>
                      <a:off x="3710267" y="2151276"/>
                      <a:ext cx="2561254"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FFFFFF"/>
                          </a:solidFill>
                          <a:latin typeface="고도 B" panose="02000503000000020004" pitchFamily="2" charset="-127"/>
                          <a:ea typeface="고도 B" panose="02000503000000020004" pitchFamily="2" charset="-127"/>
                        </a:rPr>
                        <a:t>교육지</a:t>
                      </a:r>
                      <a:r>
                        <a:rPr lang="ko-KR" altLang="en-US" sz="1050" b="1" kern="0" spc="-60" dirty="0">
                          <a:solidFill>
                            <a:srgbClr val="FFFFFF"/>
                          </a:solidFill>
                          <a:latin typeface="고도 B" panose="02000503000000020004" pitchFamily="2" charset="-127"/>
                          <a:ea typeface="고도 B" panose="02000503000000020004" pitchFamily="2" charset="-127"/>
                        </a:rPr>
                        <a:t>원</a:t>
                      </a:r>
                      <a:endParaRPr lang="ko-KR" altLang="en-US" sz="1050" b="1" kern="0" spc="-60" dirty="0" smtClean="0">
                        <a:solidFill>
                          <a:srgbClr val="FFFFFF"/>
                        </a:solidFill>
                        <a:latin typeface="고도 B" panose="02000503000000020004" pitchFamily="2" charset="-127"/>
                        <a:ea typeface="고도 B" panose="02000503000000020004" pitchFamily="2" charset="-127"/>
                      </a:endParaRPr>
                    </a:p>
                  </p:txBody>
                </p:sp>
                <p:sp>
                  <p:nvSpPr>
                    <p:cNvPr id="55" name="TextBox 54"/>
                    <p:cNvSpPr txBox="1"/>
                    <p:nvPr/>
                  </p:nvSpPr>
                  <p:spPr>
                    <a:xfrm>
                      <a:off x="3718233" y="2553550"/>
                      <a:ext cx="2553288"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000000"/>
                          </a:solidFill>
                          <a:latin typeface="고도 B" panose="02000503000000020004" pitchFamily="2" charset="-127"/>
                          <a:ea typeface="고도 B" panose="02000503000000020004" pitchFamily="2" charset="-127"/>
                        </a:rPr>
                        <a:t>홍 은지</a:t>
                      </a:r>
                    </a:p>
                  </p:txBody>
                </p:sp>
              </p:grpSp>
              <p:grpSp>
                <p:nvGrpSpPr>
                  <p:cNvPr id="41" name="그룹 40"/>
                  <p:cNvGrpSpPr/>
                  <p:nvPr/>
                </p:nvGrpSpPr>
                <p:grpSpPr>
                  <a:xfrm>
                    <a:off x="3773771" y="3727158"/>
                    <a:ext cx="1349304" cy="867425"/>
                    <a:chOff x="3325109" y="2036088"/>
                    <a:chExt cx="2946412" cy="867425"/>
                  </a:xfrm>
                </p:grpSpPr>
                <p:grpSp>
                  <p:nvGrpSpPr>
                    <p:cNvPr id="48" name="그룹 47"/>
                    <p:cNvGrpSpPr/>
                    <p:nvPr/>
                  </p:nvGrpSpPr>
                  <p:grpSpPr>
                    <a:xfrm>
                      <a:off x="3325109" y="2036088"/>
                      <a:ext cx="2946412" cy="867425"/>
                      <a:chOff x="3294075" y="2005389"/>
                      <a:chExt cx="2946412" cy="867425"/>
                    </a:xfrm>
                  </p:grpSpPr>
                  <p:sp>
                    <p:nvSpPr>
                      <p:cNvPr id="51" name="모서리가 둥근 직사각형 50"/>
                      <p:cNvSpPr/>
                      <p:nvPr/>
                    </p:nvSpPr>
                    <p:spPr>
                      <a:xfrm>
                        <a:off x="3314060" y="2204864"/>
                        <a:ext cx="2926427" cy="667950"/>
                      </a:xfrm>
                      <a:prstGeom prst="roundRect">
                        <a:avLst/>
                      </a:prstGeom>
                      <a:solidFill>
                        <a:srgbClr val="FFFFFF">
                          <a:lumMod val="95000"/>
                        </a:srgbClr>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52" name="직사각형 51"/>
                      <p:cNvSpPr/>
                      <p:nvPr/>
                    </p:nvSpPr>
                    <p:spPr>
                      <a:xfrm>
                        <a:off x="3294075" y="2005389"/>
                        <a:ext cx="2926429" cy="398950"/>
                      </a:xfrm>
                      <a:prstGeom prst="rect">
                        <a:avLst/>
                      </a:prstGeom>
                      <a:solidFill>
                        <a:srgbClr val="002060"/>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sp>
                  <p:nvSpPr>
                    <p:cNvPr id="49" name="TextBox 48"/>
                    <p:cNvSpPr txBox="1"/>
                    <p:nvPr/>
                  </p:nvSpPr>
                  <p:spPr>
                    <a:xfrm>
                      <a:off x="3454513" y="2132856"/>
                      <a:ext cx="2561252"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FFFFFF"/>
                          </a:solidFill>
                          <a:latin typeface="고도 B" panose="02000503000000020004" pitchFamily="2" charset="-127"/>
                          <a:ea typeface="고도 B" panose="02000503000000020004" pitchFamily="2" charset="-127"/>
                        </a:rPr>
                        <a:t>취업지원</a:t>
                      </a:r>
                    </a:p>
                  </p:txBody>
                </p:sp>
                <p:sp>
                  <p:nvSpPr>
                    <p:cNvPr id="50" name="TextBox 49"/>
                    <p:cNvSpPr txBox="1"/>
                    <p:nvPr/>
                  </p:nvSpPr>
                  <p:spPr>
                    <a:xfrm>
                      <a:off x="3495381" y="2498585"/>
                      <a:ext cx="2553290"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000000"/>
                          </a:solidFill>
                          <a:latin typeface="고도 B" panose="02000503000000020004" pitchFamily="2" charset="-127"/>
                          <a:ea typeface="고도 B" panose="02000503000000020004" pitchFamily="2" charset="-127"/>
                        </a:rPr>
                        <a:t>김 란</a:t>
                      </a:r>
                    </a:p>
                  </p:txBody>
                </p:sp>
              </p:grpSp>
              <p:grpSp>
                <p:nvGrpSpPr>
                  <p:cNvPr id="42" name="그룹 41"/>
                  <p:cNvGrpSpPr/>
                  <p:nvPr/>
                </p:nvGrpSpPr>
                <p:grpSpPr>
                  <a:xfrm>
                    <a:off x="7046495" y="3695226"/>
                    <a:ext cx="1311379" cy="827349"/>
                    <a:chOff x="3710266" y="2076164"/>
                    <a:chExt cx="2863596" cy="827349"/>
                  </a:xfrm>
                </p:grpSpPr>
                <p:grpSp>
                  <p:nvGrpSpPr>
                    <p:cNvPr id="43" name="그룹 42"/>
                    <p:cNvGrpSpPr/>
                    <p:nvPr/>
                  </p:nvGrpSpPr>
                  <p:grpSpPr>
                    <a:xfrm>
                      <a:off x="3710267" y="2076164"/>
                      <a:ext cx="2863595" cy="827349"/>
                      <a:chOff x="3679233" y="2045465"/>
                      <a:chExt cx="2863595" cy="827349"/>
                    </a:xfrm>
                  </p:grpSpPr>
                  <p:sp>
                    <p:nvSpPr>
                      <p:cNvPr id="46" name="모서리가 둥근 직사각형 45"/>
                      <p:cNvSpPr/>
                      <p:nvPr/>
                    </p:nvSpPr>
                    <p:spPr>
                      <a:xfrm>
                        <a:off x="3679233" y="2204864"/>
                        <a:ext cx="2836595" cy="667950"/>
                      </a:xfrm>
                      <a:prstGeom prst="roundRect">
                        <a:avLst/>
                      </a:prstGeom>
                      <a:solidFill>
                        <a:srgbClr val="FFFFFF">
                          <a:lumMod val="95000"/>
                        </a:srgbClr>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47" name="직사각형 46"/>
                      <p:cNvSpPr/>
                      <p:nvPr/>
                    </p:nvSpPr>
                    <p:spPr>
                      <a:xfrm>
                        <a:off x="3706231" y="2045465"/>
                        <a:ext cx="2836597" cy="398951"/>
                      </a:xfrm>
                      <a:prstGeom prst="rect">
                        <a:avLst/>
                      </a:prstGeom>
                      <a:solidFill>
                        <a:srgbClr val="002060"/>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sp>
                  <p:nvSpPr>
                    <p:cNvPr id="44" name="TextBox 43"/>
                    <p:cNvSpPr txBox="1"/>
                    <p:nvPr/>
                  </p:nvSpPr>
                  <p:spPr>
                    <a:xfrm>
                      <a:off x="3710266" y="2132856"/>
                      <a:ext cx="2561254"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err="1" smtClean="0">
                          <a:solidFill>
                            <a:srgbClr val="FFFFFF"/>
                          </a:solidFill>
                          <a:latin typeface="고도 B" panose="02000503000000020004" pitchFamily="2" charset="-127"/>
                          <a:ea typeface="고도 B" panose="02000503000000020004" pitchFamily="2" charset="-127"/>
                        </a:rPr>
                        <a:t>콘텐츠개</a:t>
                      </a:r>
                      <a:r>
                        <a:rPr lang="ko-KR" altLang="en-US" sz="1050" b="1" kern="0" spc="-60" dirty="0" err="1">
                          <a:solidFill>
                            <a:srgbClr val="FFFFFF"/>
                          </a:solidFill>
                          <a:latin typeface="고도 B" panose="02000503000000020004" pitchFamily="2" charset="-127"/>
                          <a:ea typeface="고도 B" panose="02000503000000020004" pitchFamily="2" charset="-127"/>
                        </a:rPr>
                        <a:t>발</a:t>
                      </a:r>
                      <a:endParaRPr lang="ko-KR" altLang="en-US" sz="1050" b="1" kern="0" spc="-60" dirty="0" smtClean="0">
                        <a:solidFill>
                          <a:srgbClr val="FFFFFF"/>
                        </a:solidFill>
                        <a:latin typeface="고도 B" panose="02000503000000020004" pitchFamily="2" charset="-127"/>
                        <a:ea typeface="고도 B" panose="02000503000000020004" pitchFamily="2" charset="-127"/>
                      </a:endParaRPr>
                    </a:p>
                  </p:txBody>
                </p:sp>
                <p:sp>
                  <p:nvSpPr>
                    <p:cNvPr id="45" name="TextBox 44"/>
                    <p:cNvSpPr txBox="1"/>
                    <p:nvPr/>
                  </p:nvSpPr>
                  <p:spPr>
                    <a:xfrm>
                      <a:off x="3718231" y="2553550"/>
                      <a:ext cx="2553288" cy="122059"/>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000000"/>
                          </a:solidFill>
                          <a:latin typeface="고도 B" panose="02000503000000020004" pitchFamily="2" charset="-127"/>
                          <a:ea typeface="고도 B" panose="02000503000000020004" pitchFamily="2" charset="-127"/>
                        </a:rPr>
                        <a:t>조 세 </a:t>
                      </a:r>
                      <a:r>
                        <a:rPr lang="ko-KR" altLang="en-US" sz="1050" b="1" kern="0" spc="-60" dirty="0" err="1" smtClean="0">
                          <a:solidFill>
                            <a:srgbClr val="000000"/>
                          </a:solidFill>
                          <a:latin typeface="고도 B" panose="02000503000000020004" pitchFamily="2" charset="-127"/>
                          <a:ea typeface="고도 B" panose="02000503000000020004" pitchFamily="2" charset="-127"/>
                        </a:rPr>
                        <a:t>림</a:t>
                      </a:r>
                      <a:endParaRPr lang="ko-KR" altLang="en-US" sz="1050" b="1" kern="0" spc="-60" dirty="0" smtClean="0">
                        <a:solidFill>
                          <a:srgbClr val="000000"/>
                        </a:solidFill>
                        <a:latin typeface="고도 B" panose="02000503000000020004" pitchFamily="2" charset="-127"/>
                        <a:ea typeface="고도 B" panose="02000503000000020004" pitchFamily="2" charset="-127"/>
                      </a:endParaRPr>
                    </a:p>
                  </p:txBody>
                </p:sp>
              </p:grpSp>
            </p:grpSp>
            <p:sp>
              <p:nvSpPr>
                <p:cNvPr id="16" name="TextBox 15"/>
                <p:cNvSpPr txBox="1"/>
                <p:nvPr/>
              </p:nvSpPr>
              <p:spPr>
                <a:xfrm>
                  <a:off x="5020395" y="6681960"/>
                  <a:ext cx="1169275" cy="168160"/>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000000"/>
                      </a:solidFill>
                      <a:latin typeface="고도 B" panose="02000503000000020004" pitchFamily="2" charset="-127"/>
                      <a:ea typeface="고도 B" panose="02000503000000020004" pitchFamily="2" charset="-127"/>
                    </a:rPr>
                    <a:t>김 은 진</a:t>
                  </a:r>
                </a:p>
              </p:txBody>
            </p:sp>
            <p:sp>
              <p:nvSpPr>
                <p:cNvPr id="17" name="TextBox 16"/>
                <p:cNvSpPr txBox="1"/>
                <p:nvPr/>
              </p:nvSpPr>
              <p:spPr>
                <a:xfrm>
                  <a:off x="9656375" y="6659257"/>
                  <a:ext cx="1169275" cy="168160"/>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050" b="1" kern="0" spc="-60" dirty="0" smtClean="0">
                      <a:solidFill>
                        <a:srgbClr val="000000"/>
                      </a:solidFill>
                      <a:latin typeface="고도 B" panose="02000503000000020004" pitchFamily="2" charset="-127"/>
                      <a:ea typeface="고도 B" panose="02000503000000020004" pitchFamily="2" charset="-127"/>
                    </a:rPr>
                    <a:t>서 유 </a:t>
                  </a:r>
                  <a:r>
                    <a:rPr lang="ko-KR" altLang="en-US" sz="1050" b="1" kern="0" spc="-60" dirty="0" err="1" smtClean="0">
                      <a:solidFill>
                        <a:srgbClr val="000000"/>
                      </a:solidFill>
                      <a:latin typeface="고도 B" panose="02000503000000020004" pitchFamily="2" charset="-127"/>
                      <a:ea typeface="고도 B" panose="02000503000000020004" pitchFamily="2" charset="-127"/>
                    </a:rPr>
                    <a:t>림</a:t>
                  </a:r>
                  <a:endParaRPr lang="ko-KR" altLang="en-US" sz="1050" b="1" kern="0" spc="-60" dirty="0" smtClean="0">
                    <a:solidFill>
                      <a:srgbClr val="000000"/>
                    </a:solidFill>
                    <a:latin typeface="고도 B" panose="02000503000000020004" pitchFamily="2" charset="-127"/>
                    <a:ea typeface="고도 B" panose="02000503000000020004" pitchFamily="2" charset="-127"/>
                  </a:endParaRPr>
                </a:p>
              </p:txBody>
            </p:sp>
            <p:cxnSp>
              <p:nvCxnSpPr>
                <p:cNvPr id="18" name="직선 연결선 17"/>
                <p:cNvCxnSpPr>
                  <a:stCxn id="70" idx="2"/>
                  <a:endCxn id="58" idx="0"/>
                </p:cNvCxnSpPr>
                <p:nvPr/>
              </p:nvCxnSpPr>
              <p:spPr>
                <a:xfrm>
                  <a:off x="6342205" y="3914029"/>
                  <a:ext cx="9335" cy="422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5590437" y="3004381"/>
                  <a:ext cx="1454327" cy="224213"/>
                </a:xfrm>
                <a:prstGeom prst="rect">
                  <a:avLst/>
                </a:prstGeom>
              </p:spPr>
              <p:txBody>
                <a:bodyPr wrap="square">
                  <a:spAutoFit/>
                </a:bodyPr>
                <a:lstStyle/>
                <a:p>
                  <a:r>
                    <a:rPr lang="en-US" altLang="ko-KR" sz="800" b="1" kern="0" spc="-60" dirty="0">
                      <a:solidFill>
                        <a:srgbClr val="FFFFFF"/>
                      </a:solidFill>
                      <a:latin typeface="고도 B" panose="02000503000000020004" pitchFamily="2" charset="-127"/>
                      <a:ea typeface="고도 B" panose="02000503000000020004" pitchFamily="2" charset="-127"/>
                    </a:rPr>
                    <a:t>(</a:t>
                  </a:r>
                  <a:r>
                    <a:rPr lang="en-US" altLang="ko-KR" sz="800" b="1" kern="0" spc="-60" dirty="0" smtClean="0">
                      <a:solidFill>
                        <a:srgbClr val="FFFFFF"/>
                      </a:solidFill>
                      <a:latin typeface="고도 B" panose="02000503000000020004" pitchFamily="2" charset="-127"/>
                      <a:ea typeface="고도 B" panose="02000503000000020004" pitchFamily="2" charset="-127"/>
                    </a:rPr>
                    <a:t>Dental hygienist)</a:t>
                  </a:r>
                  <a:endParaRPr lang="ko-KR" altLang="en-US" sz="800" dirty="0">
                    <a:latin typeface="고도 B" panose="02000503000000020004" pitchFamily="2" charset="-127"/>
                    <a:ea typeface="고도 B" panose="02000503000000020004" pitchFamily="2" charset="-127"/>
                  </a:endParaRPr>
                </a:p>
              </p:txBody>
            </p:sp>
            <p:sp>
              <p:nvSpPr>
                <p:cNvPr id="20" name="직사각형 19"/>
                <p:cNvSpPr/>
                <p:nvPr/>
              </p:nvSpPr>
              <p:spPr>
                <a:xfrm>
                  <a:off x="3326485" y="6261977"/>
                  <a:ext cx="1454327" cy="224213"/>
                </a:xfrm>
                <a:prstGeom prst="rect">
                  <a:avLst/>
                </a:prstGeom>
              </p:spPr>
              <p:txBody>
                <a:bodyPr wrap="square">
                  <a:spAutoFit/>
                </a:bodyPr>
                <a:lstStyle/>
                <a:p>
                  <a:r>
                    <a:rPr lang="en-US" altLang="ko-KR" sz="800" b="1" kern="0" spc="-60" dirty="0">
                      <a:solidFill>
                        <a:srgbClr val="FFFFFF"/>
                      </a:solidFill>
                      <a:latin typeface="고도 B" panose="02000503000000020004" pitchFamily="2" charset="-127"/>
                      <a:ea typeface="고도 B" panose="02000503000000020004" pitchFamily="2" charset="-127"/>
                    </a:rPr>
                    <a:t>(Dental </a:t>
                  </a:r>
                  <a:r>
                    <a:rPr lang="en-US" altLang="ko-KR" sz="800" b="1" kern="0" spc="-60" dirty="0" smtClean="0">
                      <a:solidFill>
                        <a:srgbClr val="FFFFFF"/>
                      </a:solidFill>
                      <a:latin typeface="고도 B" panose="02000503000000020004" pitchFamily="2" charset="-127"/>
                      <a:ea typeface="고도 B" panose="02000503000000020004" pitchFamily="2" charset="-127"/>
                    </a:rPr>
                    <a:t>hygienist)</a:t>
                  </a:r>
                  <a:endParaRPr lang="ko-KR" altLang="en-US" sz="800" dirty="0">
                    <a:latin typeface="고도 B" panose="02000503000000020004" pitchFamily="2" charset="-127"/>
                    <a:ea typeface="고도 B" panose="02000503000000020004" pitchFamily="2" charset="-127"/>
                  </a:endParaRPr>
                </a:p>
              </p:txBody>
            </p:sp>
            <p:sp>
              <p:nvSpPr>
                <p:cNvPr id="21" name="직사각형 20"/>
                <p:cNvSpPr/>
                <p:nvPr/>
              </p:nvSpPr>
              <p:spPr>
                <a:xfrm>
                  <a:off x="1666970" y="6277617"/>
                  <a:ext cx="1454327" cy="224213"/>
                </a:xfrm>
                <a:prstGeom prst="rect">
                  <a:avLst/>
                </a:prstGeom>
              </p:spPr>
              <p:txBody>
                <a:bodyPr wrap="square">
                  <a:spAutoFit/>
                </a:bodyPr>
                <a:lstStyle/>
                <a:p>
                  <a:r>
                    <a:rPr lang="en-US" altLang="ko-KR" sz="800" b="1" kern="0" spc="-60" dirty="0">
                      <a:solidFill>
                        <a:srgbClr val="FFFFFF"/>
                      </a:solidFill>
                      <a:latin typeface="고도 B" panose="02000503000000020004" pitchFamily="2" charset="-127"/>
                      <a:ea typeface="고도 B" panose="02000503000000020004" pitchFamily="2" charset="-127"/>
                    </a:rPr>
                    <a:t>(Dental </a:t>
                  </a:r>
                  <a:r>
                    <a:rPr lang="en-US" altLang="ko-KR" sz="800" b="1" kern="0" spc="-60" dirty="0" smtClean="0">
                      <a:solidFill>
                        <a:srgbClr val="FFFFFF"/>
                      </a:solidFill>
                      <a:latin typeface="고도 B" panose="02000503000000020004" pitchFamily="2" charset="-127"/>
                      <a:ea typeface="고도 B" panose="02000503000000020004" pitchFamily="2" charset="-127"/>
                    </a:rPr>
                    <a:t>hygienist)</a:t>
                  </a:r>
                  <a:endParaRPr lang="ko-KR" altLang="en-US" sz="800" dirty="0">
                    <a:latin typeface="고도 B" panose="02000503000000020004" pitchFamily="2" charset="-127"/>
                    <a:ea typeface="고도 B" panose="02000503000000020004" pitchFamily="2" charset="-127"/>
                  </a:endParaRPr>
                </a:p>
              </p:txBody>
            </p:sp>
            <p:sp>
              <p:nvSpPr>
                <p:cNvPr id="22" name="직사각형 21"/>
                <p:cNvSpPr/>
                <p:nvPr/>
              </p:nvSpPr>
              <p:spPr>
                <a:xfrm>
                  <a:off x="9566336" y="6276694"/>
                  <a:ext cx="1454327" cy="224213"/>
                </a:xfrm>
                <a:prstGeom prst="rect">
                  <a:avLst/>
                </a:prstGeom>
              </p:spPr>
              <p:txBody>
                <a:bodyPr wrap="square">
                  <a:spAutoFit/>
                </a:bodyPr>
                <a:lstStyle/>
                <a:p>
                  <a:r>
                    <a:rPr lang="en-US" altLang="ko-KR" sz="800" b="1" kern="0" spc="-60" dirty="0">
                      <a:solidFill>
                        <a:srgbClr val="FFFFFF"/>
                      </a:solidFill>
                      <a:latin typeface="고도 B" panose="02000503000000020004" pitchFamily="2" charset="-127"/>
                      <a:ea typeface="고도 B" panose="02000503000000020004" pitchFamily="2" charset="-127"/>
                    </a:rPr>
                    <a:t>(Dental </a:t>
                  </a:r>
                  <a:r>
                    <a:rPr lang="en-US" altLang="ko-KR" sz="800" b="1" kern="0" spc="-60" dirty="0" smtClean="0">
                      <a:solidFill>
                        <a:srgbClr val="FFFFFF"/>
                      </a:solidFill>
                      <a:latin typeface="고도 B" panose="02000503000000020004" pitchFamily="2" charset="-127"/>
                      <a:ea typeface="고도 B" panose="02000503000000020004" pitchFamily="2" charset="-127"/>
                    </a:rPr>
                    <a:t>hygienist)</a:t>
                  </a:r>
                  <a:endParaRPr lang="ko-KR" altLang="en-US" sz="800" dirty="0">
                    <a:latin typeface="고도 B" panose="02000503000000020004" pitchFamily="2" charset="-127"/>
                    <a:ea typeface="고도 B" panose="02000503000000020004" pitchFamily="2" charset="-127"/>
                  </a:endParaRPr>
                </a:p>
              </p:txBody>
            </p:sp>
          </p:grpSp>
        </p:grpSp>
        <p:sp>
          <p:nvSpPr>
            <p:cNvPr id="7" name="직사각형 6"/>
            <p:cNvSpPr/>
            <p:nvPr/>
          </p:nvSpPr>
          <p:spPr>
            <a:xfrm>
              <a:off x="3808279" y="5825060"/>
              <a:ext cx="1270833" cy="224213"/>
            </a:xfrm>
            <a:prstGeom prst="rect">
              <a:avLst/>
            </a:prstGeom>
          </p:spPr>
          <p:txBody>
            <a:bodyPr wrap="none">
              <a:spAutoFit/>
            </a:bodyPr>
            <a:lstStyle/>
            <a:p>
              <a:r>
                <a:rPr lang="en-US" altLang="ko-KR" sz="800" b="1" dirty="0">
                  <a:solidFill>
                    <a:schemeClr val="bg1"/>
                  </a:solidFill>
                  <a:latin typeface="고도 B" panose="02000503000000020004" pitchFamily="2" charset="-127"/>
                  <a:ea typeface="고도 B" panose="02000503000000020004" pitchFamily="2" charset="-127"/>
                </a:rPr>
                <a:t> </a:t>
              </a:r>
              <a:r>
                <a:rPr lang="en-US" altLang="ko-KR" sz="800" b="1" dirty="0" smtClean="0">
                  <a:solidFill>
                    <a:schemeClr val="bg1"/>
                  </a:solidFill>
                  <a:latin typeface="고도 B" panose="02000503000000020004" pitchFamily="2" charset="-127"/>
                  <a:ea typeface="고도 B" panose="02000503000000020004" pitchFamily="2" charset="-127"/>
                </a:rPr>
                <a:t>(esthetician)</a:t>
              </a:r>
              <a:endParaRPr lang="ko-KR" altLang="en-US" sz="800" b="1" dirty="0">
                <a:solidFill>
                  <a:schemeClr val="bg1"/>
                </a:solidFill>
                <a:latin typeface="고도 B" panose="02000503000000020004" pitchFamily="2" charset="-127"/>
                <a:ea typeface="고도 B" panose="02000503000000020004" pitchFamily="2" charset="-127"/>
              </a:endParaRPr>
            </a:p>
          </p:txBody>
        </p:sp>
        <p:sp>
          <p:nvSpPr>
            <p:cNvPr id="8" name="직사각형 7"/>
            <p:cNvSpPr/>
            <p:nvPr/>
          </p:nvSpPr>
          <p:spPr>
            <a:xfrm>
              <a:off x="4908737" y="7443252"/>
              <a:ext cx="1270833" cy="224213"/>
            </a:xfrm>
            <a:prstGeom prst="rect">
              <a:avLst/>
            </a:prstGeom>
          </p:spPr>
          <p:txBody>
            <a:bodyPr wrap="none">
              <a:spAutoFit/>
            </a:bodyPr>
            <a:lstStyle/>
            <a:p>
              <a:r>
                <a:rPr lang="en-US" altLang="ko-KR" sz="800" b="1" dirty="0">
                  <a:solidFill>
                    <a:schemeClr val="bg1"/>
                  </a:solidFill>
                  <a:latin typeface="고도 B" panose="02000503000000020004" pitchFamily="2" charset="-127"/>
                  <a:ea typeface="고도 B" panose="02000503000000020004" pitchFamily="2" charset="-127"/>
                </a:rPr>
                <a:t> </a:t>
              </a:r>
              <a:r>
                <a:rPr lang="en-US" altLang="ko-KR" sz="800" b="1" dirty="0" smtClean="0">
                  <a:solidFill>
                    <a:schemeClr val="bg1"/>
                  </a:solidFill>
                  <a:latin typeface="고도 B" panose="02000503000000020004" pitchFamily="2" charset="-127"/>
                  <a:ea typeface="고도 B" panose="02000503000000020004" pitchFamily="2" charset="-127"/>
                </a:rPr>
                <a:t>(esthetician)</a:t>
              </a:r>
              <a:endParaRPr lang="ko-KR" altLang="en-US" sz="800" b="1" dirty="0">
                <a:solidFill>
                  <a:schemeClr val="bg1"/>
                </a:solidFill>
                <a:latin typeface="고도 B" panose="02000503000000020004" pitchFamily="2" charset="-127"/>
                <a:ea typeface="고도 B" panose="02000503000000020004" pitchFamily="2" charset="-127"/>
              </a:endParaRPr>
            </a:p>
          </p:txBody>
        </p:sp>
        <p:sp>
          <p:nvSpPr>
            <p:cNvPr id="9" name="직사각형 8"/>
            <p:cNvSpPr/>
            <p:nvPr/>
          </p:nvSpPr>
          <p:spPr>
            <a:xfrm>
              <a:off x="6456817" y="7441275"/>
              <a:ext cx="1270833" cy="224213"/>
            </a:xfrm>
            <a:prstGeom prst="rect">
              <a:avLst/>
            </a:prstGeom>
          </p:spPr>
          <p:txBody>
            <a:bodyPr wrap="none">
              <a:spAutoFit/>
            </a:bodyPr>
            <a:lstStyle/>
            <a:p>
              <a:r>
                <a:rPr lang="en-US" altLang="ko-KR" sz="800" b="1" dirty="0">
                  <a:solidFill>
                    <a:schemeClr val="bg1"/>
                  </a:solidFill>
                  <a:latin typeface="고도 B" panose="02000503000000020004" pitchFamily="2" charset="-127"/>
                  <a:ea typeface="고도 B" panose="02000503000000020004" pitchFamily="2" charset="-127"/>
                </a:rPr>
                <a:t> </a:t>
              </a:r>
              <a:r>
                <a:rPr lang="en-US" altLang="ko-KR" sz="800" b="1" dirty="0" smtClean="0">
                  <a:solidFill>
                    <a:schemeClr val="bg1"/>
                  </a:solidFill>
                  <a:latin typeface="고도 B" panose="02000503000000020004" pitchFamily="2" charset="-127"/>
                  <a:ea typeface="고도 B" panose="02000503000000020004" pitchFamily="2" charset="-127"/>
                </a:rPr>
                <a:t>(esthetician)</a:t>
              </a:r>
              <a:endParaRPr lang="ko-KR" altLang="en-US" sz="800" b="1" dirty="0">
                <a:solidFill>
                  <a:schemeClr val="bg1"/>
                </a:solidFill>
                <a:latin typeface="고도 B" panose="02000503000000020004" pitchFamily="2" charset="-127"/>
                <a:ea typeface="고도 B" panose="02000503000000020004" pitchFamily="2" charset="-127"/>
              </a:endParaRPr>
            </a:p>
          </p:txBody>
        </p:sp>
        <p:sp>
          <p:nvSpPr>
            <p:cNvPr id="10" name="직사각형 9"/>
            <p:cNvSpPr/>
            <p:nvPr/>
          </p:nvSpPr>
          <p:spPr>
            <a:xfrm>
              <a:off x="8105261" y="7443252"/>
              <a:ext cx="1270833" cy="224213"/>
            </a:xfrm>
            <a:prstGeom prst="rect">
              <a:avLst/>
            </a:prstGeom>
          </p:spPr>
          <p:txBody>
            <a:bodyPr wrap="none">
              <a:spAutoFit/>
            </a:bodyPr>
            <a:lstStyle/>
            <a:p>
              <a:r>
                <a:rPr lang="en-US" altLang="ko-KR" sz="800" b="1" dirty="0">
                  <a:solidFill>
                    <a:schemeClr val="bg1"/>
                  </a:solidFill>
                  <a:latin typeface="고도 B" panose="02000503000000020004" pitchFamily="2" charset="-127"/>
                  <a:ea typeface="고도 B" panose="02000503000000020004" pitchFamily="2" charset="-127"/>
                </a:rPr>
                <a:t> </a:t>
              </a:r>
              <a:r>
                <a:rPr lang="en-US" altLang="ko-KR" sz="800" b="1" dirty="0" smtClean="0">
                  <a:solidFill>
                    <a:schemeClr val="bg1"/>
                  </a:solidFill>
                  <a:latin typeface="고도 B" panose="02000503000000020004" pitchFamily="2" charset="-127"/>
                  <a:ea typeface="고도 B" panose="02000503000000020004" pitchFamily="2" charset="-127"/>
                </a:rPr>
                <a:t>(esthetician)</a:t>
              </a:r>
              <a:endParaRPr lang="ko-KR" altLang="en-US" sz="800" b="1" dirty="0">
                <a:solidFill>
                  <a:schemeClr val="bg1"/>
                </a:solidFill>
                <a:latin typeface="고도 B" panose="02000503000000020004" pitchFamily="2" charset="-127"/>
                <a:ea typeface="고도 B" panose="02000503000000020004" pitchFamily="2" charset="-127"/>
              </a:endParaRPr>
            </a:p>
          </p:txBody>
        </p:sp>
        <p:sp>
          <p:nvSpPr>
            <p:cNvPr id="11" name="직사각형 10"/>
            <p:cNvSpPr/>
            <p:nvPr/>
          </p:nvSpPr>
          <p:spPr>
            <a:xfrm>
              <a:off x="7163644" y="5719520"/>
              <a:ext cx="1454327" cy="224213"/>
            </a:xfrm>
            <a:prstGeom prst="rect">
              <a:avLst/>
            </a:prstGeom>
          </p:spPr>
          <p:txBody>
            <a:bodyPr wrap="square">
              <a:spAutoFit/>
            </a:bodyPr>
            <a:lstStyle/>
            <a:p>
              <a:r>
                <a:rPr lang="en-US" altLang="ko-KR" sz="800" b="1" kern="0" spc="-60" dirty="0">
                  <a:solidFill>
                    <a:srgbClr val="FFFFFF"/>
                  </a:solidFill>
                  <a:latin typeface="고도 B" panose="02000503000000020004" pitchFamily="2" charset="-127"/>
                  <a:ea typeface="고도 B" panose="02000503000000020004" pitchFamily="2" charset="-127"/>
                </a:rPr>
                <a:t>(Dental </a:t>
              </a:r>
              <a:r>
                <a:rPr lang="en-US" altLang="ko-KR" sz="800" b="1" kern="0" spc="-60" dirty="0" smtClean="0">
                  <a:solidFill>
                    <a:srgbClr val="FFFFFF"/>
                  </a:solidFill>
                  <a:latin typeface="고도 B" panose="02000503000000020004" pitchFamily="2" charset="-127"/>
                  <a:ea typeface="고도 B" panose="02000503000000020004" pitchFamily="2" charset="-127"/>
                </a:rPr>
                <a:t>hygienist)</a:t>
              </a:r>
              <a:endParaRPr lang="ko-KR" altLang="en-US" sz="800" dirty="0">
                <a:latin typeface="고도 B" panose="02000503000000020004" pitchFamily="2" charset="-127"/>
                <a:ea typeface="고도 B" panose="02000503000000020004" pitchFamily="2" charset="-127"/>
              </a:endParaRPr>
            </a:p>
          </p:txBody>
        </p:sp>
      </p:grpSp>
      <p:sp>
        <p:nvSpPr>
          <p:cNvPr id="109" name="TextBox 108"/>
          <p:cNvSpPr txBox="1"/>
          <p:nvPr/>
        </p:nvSpPr>
        <p:spPr>
          <a:xfrm>
            <a:off x="110449" y="899592"/>
            <a:ext cx="6767515" cy="954107"/>
          </a:xfrm>
          <a:prstGeom prst="rect">
            <a:avLst/>
          </a:prstGeom>
          <a:noFill/>
        </p:spPr>
        <p:txBody>
          <a:bodyPr wrap="square" rtlCol="0">
            <a:spAutoFit/>
          </a:bodyPr>
          <a:lstStyle/>
          <a:p>
            <a:pPr algn="l"/>
            <a:r>
              <a:rPr lang="ko-KR" altLang="en-US" sz="1400" dirty="0" smtClean="0">
                <a:latin typeface="고도 M" panose="02000503000000020004" pitchFamily="2" charset="-127"/>
                <a:ea typeface="고도 M" panose="02000503000000020004" pitchFamily="2" charset="-127"/>
              </a:rPr>
              <a:t>한국커리어디자인교육원은 </a:t>
            </a:r>
            <a:r>
              <a:rPr lang="ko-KR" altLang="en-US" sz="1400" dirty="0" err="1" smtClean="0">
                <a:latin typeface="고도 M" panose="02000503000000020004" pitchFamily="2" charset="-127"/>
                <a:ea typeface="고도 M" panose="02000503000000020004" pitchFamily="2" charset="-127"/>
              </a:rPr>
              <a:t>취업지원팀</a:t>
            </a:r>
            <a:r>
              <a:rPr lang="en-US" altLang="ko-KR" sz="1400" dirty="0" smtClean="0">
                <a:latin typeface="고도 M" panose="02000503000000020004" pitchFamily="2" charset="-127"/>
                <a:ea typeface="고도 M" panose="02000503000000020004" pitchFamily="2" charset="-127"/>
              </a:rPr>
              <a:t>, </a:t>
            </a:r>
            <a:r>
              <a:rPr lang="ko-KR" altLang="en-US" sz="1400" dirty="0" err="1" smtClean="0">
                <a:latin typeface="고도 M" panose="02000503000000020004" pitchFamily="2" charset="-127"/>
                <a:ea typeface="고도 M" panose="02000503000000020004" pitchFamily="2" charset="-127"/>
              </a:rPr>
              <a:t>교육지원팀</a:t>
            </a:r>
            <a:r>
              <a:rPr lang="en-US" altLang="ko-KR" sz="1400" dirty="0" smtClean="0">
                <a:latin typeface="고도 M" panose="02000503000000020004" pitchFamily="2" charset="-127"/>
                <a:ea typeface="고도 M" panose="02000503000000020004" pitchFamily="2" charset="-127"/>
              </a:rPr>
              <a:t>, </a:t>
            </a:r>
            <a:r>
              <a:rPr lang="ko-KR" altLang="en-US" sz="1400" dirty="0" err="1" smtClean="0">
                <a:latin typeface="고도 M" panose="02000503000000020004" pitchFamily="2" charset="-127"/>
                <a:ea typeface="고도 M" panose="02000503000000020004" pitchFamily="2" charset="-127"/>
              </a:rPr>
              <a:t>콘텐츠개발팀으로</a:t>
            </a:r>
            <a:r>
              <a:rPr lang="ko-KR" altLang="en-US" sz="1400" dirty="0" smtClean="0">
                <a:latin typeface="고도 M" panose="02000503000000020004" pitchFamily="2" charset="-127"/>
                <a:ea typeface="고도 M" panose="02000503000000020004" pitchFamily="2" charset="-127"/>
              </a:rPr>
              <a:t> 나뉘어 있으며 </a:t>
            </a:r>
            <a:endParaRPr lang="en-US" altLang="ko-KR" sz="1400" dirty="0" smtClean="0">
              <a:latin typeface="고도 M" panose="02000503000000020004" pitchFamily="2" charset="-127"/>
              <a:ea typeface="고도 M" panose="02000503000000020004" pitchFamily="2" charset="-127"/>
            </a:endParaRPr>
          </a:p>
          <a:p>
            <a:pPr algn="l"/>
            <a:r>
              <a:rPr lang="ko-KR" altLang="en-US" sz="1400" dirty="0" err="1" smtClean="0">
                <a:latin typeface="고도 M" panose="02000503000000020004" pitchFamily="2" charset="-127"/>
                <a:ea typeface="고도 M" panose="02000503000000020004" pitchFamily="2" charset="-127"/>
              </a:rPr>
              <a:t>전직원</a:t>
            </a:r>
            <a:r>
              <a:rPr lang="ko-KR" altLang="en-US" sz="1400" dirty="0" smtClean="0">
                <a:latin typeface="고도 M" panose="02000503000000020004" pitchFamily="2" charset="-127"/>
                <a:ea typeface="고도 M" panose="02000503000000020004" pitchFamily="2" charset="-127"/>
              </a:rPr>
              <a:t> 모두 현장경력 </a:t>
            </a:r>
            <a:r>
              <a:rPr lang="en-US" altLang="ko-KR" sz="1400" dirty="0" smtClean="0">
                <a:latin typeface="고도 M" panose="02000503000000020004" pitchFamily="2" charset="-127"/>
                <a:ea typeface="고도 M" panose="02000503000000020004" pitchFamily="2" charset="-127"/>
              </a:rPr>
              <a:t>5</a:t>
            </a:r>
            <a:r>
              <a:rPr lang="ko-KR" altLang="en-US" sz="1400" dirty="0" smtClean="0">
                <a:latin typeface="고도 M" panose="02000503000000020004" pitchFamily="2" charset="-127"/>
                <a:ea typeface="고도 M" panose="02000503000000020004" pitchFamily="2" charset="-127"/>
              </a:rPr>
              <a:t>년 이상의 전문가 및 인사담당자 기반으로 이루어진 조직입니다</a:t>
            </a:r>
            <a:r>
              <a:rPr lang="en-US" altLang="ko-KR" sz="1400" dirty="0" smtClean="0">
                <a:latin typeface="고도 M" panose="02000503000000020004" pitchFamily="2" charset="-127"/>
                <a:ea typeface="고도 M" panose="02000503000000020004" pitchFamily="2" charset="-127"/>
              </a:rPr>
              <a:t>.</a:t>
            </a:r>
          </a:p>
          <a:p>
            <a:pPr algn="l"/>
            <a:r>
              <a:rPr lang="en-US" altLang="ko-KR" sz="1400" dirty="0" smtClean="0">
                <a:latin typeface="고도 M" panose="02000503000000020004" pitchFamily="2" charset="-127"/>
                <a:ea typeface="고도 M" panose="02000503000000020004" pitchFamily="2" charset="-127"/>
              </a:rPr>
              <a:t>12</a:t>
            </a:r>
            <a:r>
              <a:rPr lang="ko-KR" altLang="en-US" sz="1400" dirty="0" smtClean="0">
                <a:latin typeface="고도 M" panose="02000503000000020004" pitchFamily="2" charset="-127"/>
                <a:ea typeface="고도 M" panose="02000503000000020004" pitchFamily="2" charset="-127"/>
              </a:rPr>
              <a:t>명의 전담 강사</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석사비율</a:t>
            </a:r>
            <a:r>
              <a:rPr lang="en-US" altLang="ko-KR" sz="1400" dirty="0" smtClean="0">
                <a:latin typeface="고도 M" panose="02000503000000020004" pitchFamily="2" charset="-127"/>
                <a:ea typeface="고도 M" panose="02000503000000020004" pitchFamily="2" charset="-127"/>
              </a:rPr>
              <a:t>60%)</a:t>
            </a:r>
            <a:r>
              <a:rPr lang="ko-KR" altLang="en-US" sz="1400" dirty="0" smtClean="0">
                <a:latin typeface="고도 M" panose="02000503000000020004" pitchFamily="2" charset="-127"/>
                <a:ea typeface="고도 M" panose="02000503000000020004" pitchFamily="2" charset="-127"/>
              </a:rPr>
              <a:t>가 있으며 약 </a:t>
            </a:r>
            <a:r>
              <a:rPr lang="en-US" altLang="ko-KR" sz="1400" dirty="0" smtClean="0">
                <a:latin typeface="고도 M" panose="02000503000000020004" pitchFamily="2" charset="-127"/>
                <a:ea typeface="고도 M" panose="02000503000000020004" pitchFamily="2" charset="-127"/>
              </a:rPr>
              <a:t>50</a:t>
            </a:r>
            <a:r>
              <a:rPr lang="ko-KR" altLang="en-US" sz="1400" dirty="0" smtClean="0">
                <a:latin typeface="고도 M" panose="02000503000000020004" pitchFamily="2" charset="-127"/>
                <a:ea typeface="고도 M" panose="02000503000000020004" pitchFamily="2" charset="-127"/>
              </a:rPr>
              <a:t>명의 파트너 강사가  활동하고 있습니다</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 </a:t>
            </a:r>
            <a:endParaRPr lang="en-US" altLang="ko-KR" sz="1400" dirty="0" smtClean="0">
              <a:latin typeface="고도 M" panose="02000503000000020004" pitchFamily="2" charset="-127"/>
              <a:ea typeface="고도 M" panose="02000503000000020004" pitchFamily="2" charset="-127"/>
            </a:endParaRPr>
          </a:p>
          <a:p>
            <a:pPr algn="l"/>
            <a:endParaRPr lang="ko-KR" altLang="en-US" sz="1400" dirty="0" smtClean="0">
              <a:latin typeface="고도 M" panose="02000503000000020004" pitchFamily="2" charset="-127"/>
              <a:ea typeface="고도 M" panose="02000503000000020004" pitchFamily="2" charset="-127"/>
            </a:endParaRPr>
          </a:p>
        </p:txBody>
      </p:sp>
      <p:sp>
        <p:nvSpPr>
          <p:cNvPr id="110" name="모서리가 둥근 직사각형 109"/>
          <p:cNvSpPr/>
          <p:nvPr/>
        </p:nvSpPr>
        <p:spPr>
          <a:xfrm>
            <a:off x="424810" y="7164288"/>
            <a:ext cx="5983840" cy="1512168"/>
          </a:xfrm>
          <a:prstGeom prst="roundRect">
            <a:avLst/>
          </a:prstGeom>
          <a:solidFill>
            <a:srgbClr val="FFFFFF">
              <a:lumMod val="95000"/>
            </a:srgbClr>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111" name="직사각형 110"/>
          <p:cNvSpPr/>
          <p:nvPr/>
        </p:nvSpPr>
        <p:spPr>
          <a:xfrm>
            <a:off x="424808" y="6932998"/>
            <a:ext cx="5983847" cy="1020473"/>
          </a:xfrm>
          <a:prstGeom prst="rect">
            <a:avLst/>
          </a:prstGeom>
          <a:solidFill>
            <a:srgbClr val="002060"/>
          </a:solidFill>
          <a:ln w="12700" cap="flat" cmpd="sng" algn="ctr">
            <a:noFill/>
            <a:prstDash val="solid"/>
          </a:ln>
          <a:effectLst/>
        </p:spPr>
        <p:txBody>
          <a:bodyPr rtlCol="0" anchor="ctr"/>
          <a:lstStyle/>
          <a:p>
            <a:pPr algn="ctr" defTabSz="914400" fontAlgn="base" latinLnBrk="0">
              <a:spcBef>
                <a:spcPct val="0"/>
              </a:spcBef>
              <a:spcAft>
                <a:spcPct val="0"/>
              </a:spcAft>
              <a:defRPr/>
            </a:pPr>
            <a:endParaRPr lang="ko-KR" altLang="en-US" sz="1050" kern="0" spc="-60"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112" name="TextBox 111"/>
          <p:cNvSpPr txBox="1"/>
          <p:nvPr/>
        </p:nvSpPr>
        <p:spPr>
          <a:xfrm>
            <a:off x="429177" y="6731500"/>
            <a:ext cx="5952151" cy="1423467"/>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2000" b="1" kern="0" spc="-60" dirty="0" smtClean="0">
                <a:solidFill>
                  <a:srgbClr val="FFFFFF"/>
                </a:solidFill>
                <a:latin typeface="고도 B" panose="02000503000000020004" pitchFamily="2" charset="-127"/>
                <a:ea typeface="고도 B" panose="02000503000000020004" pitchFamily="2" charset="-127"/>
              </a:rPr>
              <a:t> </a:t>
            </a:r>
            <a:endParaRPr lang="en-US" altLang="ko-KR" sz="2000" b="1" kern="0" spc="-60" dirty="0" smtClean="0">
              <a:solidFill>
                <a:srgbClr val="FFFFFF"/>
              </a:solidFill>
              <a:latin typeface="고도 B" panose="02000503000000020004" pitchFamily="2" charset="-127"/>
              <a:ea typeface="고도 B" panose="02000503000000020004" pitchFamily="2" charset="-127"/>
            </a:endParaRPr>
          </a:p>
          <a:p>
            <a:pPr algn="ctr" defTabSz="975022" latinLnBrk="0">
              <a:spcBef>
                <a:spcPts val="500"/>
              </a:spcBef>
              <a:buClr>
                <a:srgbClr val="000000">
                  <a:lumMod val="65000"/>
                  <a:lumOff val="35000"/>
                </a:srgbClr>
              </a:buClr>
              <a:buSzPct val="60000"/>
              <a:defRPr/>
            </a:pPr>
            <a:r>
              <a:rPr lang="ko-KR" altLang="en-US" sz="2000" b="1" kern="0" spc="-60" dirty="0" smtClean="0">
                <a:solidFill>
                  <a:srgbClr val="FFFFFF"/>
                </a:solidFill>
                <a:latin typeface="고도 B" panose="02000503000000020004" pitchFamily="2" charset="-127"/>
                <a:ea typeface="고도 B" panose="02000503000000020004" pitchFamily="2" charset="-127"/>
              </a:rPr>
              <a:t>한국커리어디자인교육원은</a:t>
            </a:r>
            <a:endParaRPr lang="en-US" altLang="ko-KR" sz="2000" b="1" kern="0" spc="-60" dirty="0" smtClean="0">
              <a:solidFill>
                <a:srgbClr val="FFFFFF"/>
              </a:solidFill>
              <a:latin typeface="고도 B" panose="02000503000000020004" pitchFamily="2" charset="-127"/>
              <a:ea typeface="고도 B" panose="02000503000000020004" pitchFamily="2" charset="-127"/>
            </a:endParaRPr>
          </a:p>
          <a:p>
            <a:pPr algn="ctr" defTabSz="975022" latinLnBrk="0">
              <a:spcBef>
                <a:spcPts val="500"/>
              </a:spcBef>
              <a:buClr>
                <a:srgbClr val="000000">
                  <a:lumMod val="65000"/>
                  <a:lumOff val="35000"/>
                </a:srgbClr>
              </a:buClr>
              <a:buSzPct val="60000"/>
              <a:defRPr/>
            </a:pPr>
            <a:r>
              <a:rPr lang="ko-KR" altLang="en-US" sz="2000" b="1" kern="0" spc="-60" dirty="0" smtClean="0">
                <a:solidFill>
                  <a:srgbClr val="FFFFFF"/>
                </a:solidFill>
                <a:latin typeface="고도 B" panose="02000503000000020004" pitchFamily="2" charset="-127"/>
                <a:ea typeface="고도 B" panose="02000503000000020004" pitchFamily="2" charset="-127"/>
              </a:rPr>
              <a:t>분야별 전문 파트너 강사를 보유하고 있습니다</a:t>
            </a:r>
            <a:r>
              <a:rPr lang="en-US" altLang="ko-KR" sz="2000" b="1" kern="0" spc="-60" dirty="0" smtClean="0">
                <a:solidFill>
                  <a:srgbClr val="FFFFFF"/>
                </a:solidFill>
                <a:latin typeface="고도 B" panose="02000503000000020004" pitchFamily="2" charset="-127"/>
                <a:ea typeface="고도 B" panose="02000503000000020004" pitchFamily="2" charset="-127"/>
              </a:rPr>
              <a:t>.</a:t>
            </a:r>
          </a:p>
          <a:p>
            <a:pPr algn="ctr" defTabSz="975022" latinLnBrk="0">
              <a:spcBef>
                <a:spcPts val="500"/>
              </a:spcBef>
              <a:buClr>
                <a:srgbClr val="000000">
                  <a:lumMod val="65000"/>
                  <a:lumOff val="35000"/>
                </a:srgbClr>
              </a:buClr>
              <a:buSzPct val="60000"/>
              <a:defRPr/>
            </a:pPr>
            <a:endParaRPr lang="ko-KR" altLang="en-US" sz="2000" b="1" kern="0" spc="-60" dirty="0" smtClean="0">
              <a:solidFill>
                <a:srgbClr val="FFFFFF"/>
              </a:solidFill>
              <a:latin typeface="고도 B" panose="02000503000000020004" pitchFamily="2" charset="-127"/>
              <a:ea typeface="고도 B" panose="02000503000000020004" pitchFamily="2" charset="-127"/>
            </a:endParaRPr>
          </a:p>
        </p:txBody>
      </p:sp>
      <p:sp>
        <p:nvSpPr>
          <p:cNvPr id="113" name="TextBox 112"/>
          <p:cNvSpPr txBox="1"/>
          <p:nvPr/>
        </p:nvSpPr>
        <p:spPr>
          <a:xfrm>
            <a:off x="398502" y="8039142"/>
            <a:ext cx="5930129" cy="866904"/>
          </a:xfrm>
          <a:prstGeom prst="rect">
            <a:avLst/>
          </a:prstGeom>
          <a:noFill/>
          <a:ln w="3175">
            <a:noFill/>
          </a:ln>
          <a:effectLst/>
        </p:spPr>
        <p:txBody>
          <a:bodyPr wrap="square" lIns="0" tIns="0" rIns="0" bIns="0" rtlCol="0">
            <a:spAutoFit/>
          </a:bodyPr>
          <a:lstStyle/>
          <a:p>
            <a:pPr algn="ctr" defTabSz="975022" latinLnBrk="0">
              <a:spcBef>
                <a:spcPts val="500"/>
              </a:spcBef>
              <a:buClr>
                <a:srgbClr val="000000">
                  <a:lumMod val="65000"/>
                  <a:lumOff val="35000"/>
                </a:srgbClr>
              </a:buClr>
              <a:buSzPct val="60000"/>
              <a:defRPr/>
            </a:pPr>
            <a:r>
              <a:rPr lang="ko-KR" altLang="en-US" sz="1600" b="1" kern="0" spc="-60" dirty="0" smtClean="0">
                <a:solidFill>
                  <a:srgbClr val="000000"/>
                </a:solidFill>
                <a:latin typeface="고도 B" panose="02000503000000020004" pitchFamily="2" charset="-127"/>
                <a:ea typeface="고도 B" panose="02000503000000020004" pitchFamily="2" charset="-127"/>
              </a:rPr>
              <a:t>피부</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헤어</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메이크업</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네일</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보건</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항공</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호텔</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경영</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디자인</a:t>
            </a:r>
            <a:r>
              <a:rPr lang="en-US" altLang="ko-KR" sz="1600" b="1" kern="0" spc="-60" dirty="0" smtClean="0">
                <a:solidFill>
                  <a:srgbClr val="000000"/>
                </a:solidFill>
                <a:latin typeface="고도 B" panose="02000503000000020004" pitchFamily="2" charset="-127"/>
                <a:ea typeface="고도 B" panose="02000503000000020004" pitchFamily="2" charset="-127"/>
              </a:rPr>
              <a:t>,   </a:t>
            </a:r>
          </a:p>
          <a:p>
            <a:pPr algn="ctr" defTabSz="975022" latinLnBrk="0">
              <a:spcBef>
                <a:spcPts val="500"/>
              </a:spcBef>
              <a:buClr>
                <a:srgbClr val="000000">
                  <a:lumMod val="65000"/>
                  <a:lumOff val="35000"/>
                </a:srgbClr>
              </a:buClr>
              <a:buSzPct val="60000"/>
              <a:defRPr/>
            </a:pPr>
            <a:r>
              <a:rPr lang="ko-KR" altLang="en-US" sz="1600" b="1" kern="0" spc="-60" dirty="0" smtClean="0">
                <a:solidFill>
                  <a:srgbClr val="000000"/>
                </a:solidFill>
                <a:latin typeface="고도 B" panose="02000503000000020004" pitchFamily="2" charset="-127"/>
                <a:ea typeface="고도 B" panose="02000503000000020004" pitchFamily="2" charset="-127"/>
              </a:rPr>
              <a:t>청소년 </a:t>
            </a:r>
            <a:r>
              <a:rPr lang="ko-KR" altLang="en-US" sz="1600" b="1" kern="0" spc="-60" dirty="0" err="1" smtClean="0">
                <a:solidFill>
                  <a:srgbClr val="000000"/>
                </a:solidFill>
                <a:latin typeface="고도 B" panose="02000503000000020004" pitchFamily="2" charset="-127"/>
                <a:ea typeface="고도 B" panose="02000503000000020004" pitchFamily="2" charset="-127"/>
              </a:rPr>
              <a:t>지도사</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아나운서</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연기자</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변호사</a:t>
            </a:r>
            <a:r>
              <a:rPr lang="en-US" altLang="ko-KR" sz="1600" b="1" kern="0" spc="-60" dirty="0" smtClean="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한의사</a:t>
            </a:r>
            <a:r>
              <a:rPr lang="en-US" altLang="ko-KR" sz="1600" b="1" kern="0" spc="-60" dirty="0">
                <a:solidFill>
                  <a:srgbClr val="000000"/>
                </a:solidFill>
                <a:latin typeface="고도 B" panose="02000503000000020004" pitchFamily="2" charset="-127"/>
                <a:ea typeface="고도 B" panose="02000503000000020004" pitchFamily="2" charset="-127"/>
              </a:rPr>
              <a:t> </a:t>
            </a:r>
            <a:r>
              <a:rPr lang="ko-KR" altLang="en-US" sz="1600" b="1" kern="0" spc="-60" dirty="0" smtClean="0">
                <a:solidFill>
                  <a:srgbClr val="000000"/>
                </a:solidFill>
                <a:latin typeface="고도 B" panose="02000503000000020004" pitchFamily="2" charset="-127"/>
                <a:ea typeface="고도 B" panose="02000503000000020004" pitchFamily="2" charset="-127"/>
              </a:rPr>
              <a:t>등</a:t>
            </a:r>
            <a:endParaRPr lang="en-US" altLang="ko-KR" sz="1600" b="1" kern="0" spc="-60" dirty="0" smtClean="0">
              <a:solidFill>
                <a:srgbClr val="000000"/>
              </a:solidFill>
              <a:latin typeface="고도 B" panose="02000503000000020004" pitchFamily="2" charset="-127"/>
              <a:ea typeface="고도 B" panose="02000503000000020004" pitchFamily="2" charset="-127"/>
            </a:endParaRPr>
          </a:p>
          <a:p>
            <a:pPr algn="ctr" defTabSz="975022" latinLnBrk="0">
              <a:spcBef>
                <a:spcPts val="500"/>
              </a:spcBef>
              <a:buClr>
                <a:srgbClr val="000000">
                  <a:lumMod val="65000"/>
                  <a:lumOff val="35000"/>
                </a:srgbClr>
              </a:buClr>
              <a:buSzPct val="60000"/>
              <a:defRPr/>
            </a:pPr>
            <a:r>
              <a:rPr lang="en-US" altLang="ko-KR" sz="1600" b="1" kern="0" spc="-60" dirty="0" smtClean="0">
                <a:solidFill>
                  <a:srgbClr val="000000"/>
                </a:solidFill>
                <a:latin typeface="고도 B" panose="02000503000000020004" pitchFamily="2" charset="-127"/>
                <a:ea typeface="고도 B" panose="02000503000000020004" pitchFamily="2" charset="-127"/>
              </a:rPr>
              <a:t>  </a:t>
            </a:r>
            <a:endParaRPr lang="ko-KR" altLang="en-US" sz="1600" b="1" kern="0" spc="-60" dirty="0" smtClean="0">
              <a:solidFill>
                <a:srgbClr val="000000"/>
              </a:solidFill>
              <a:latin typeface="고도 B" panose="02000503000000020004" pitchFamily="2" charset="-127"/>
              <a:ea typeface="고도 B" panose="02000503000000020004" pitchFamily="2" charset="-127"/>
            </a:endParaRPr>
          </a:p>
        </p:txBody>
      </p:sp>
      <p:cxnSp>
        <p:nvCxnSpPr>
          <p:cNvPr id="114" name="직선 연결선 113">
            <a:extLst>
              <a:ext uri="{FF2B5EF4-FFF2-40B4-BE49-F238E27FC236}">
                <a16:creationId xmlns:a16="http://schemas.microsoft.com/office/drawing/2014/main" id="{1861A193-E730-4DA7-8AFE-797AE759AD14}"/>
              </a:ext>
            </a:extLst>
          </p:cNvPr>
          <p:cNvCxnSpPr>
            <a:cxnSpLocks/>
          </p:cNvCxnSpPr>
          <p:nvPr/>
        </p:nvCxnSpPr>
        <p:spPr>
          <a:xfrm flipV="1">
            <a:off x="0" y="683568"/>
            <a:ext cx="3789040" cy="16588"/>
          </a:xfrm>
          <a:prstGeom prst="line">
            <a:avLst/>
          </a:prstGeom>
          <a:noFill/>
          <a:ln w="38100" cap="flat" cmpd="sng" algn="ctr">
            <a:solidFill>
              <a:srgbClr val="40A8C8"/>
            </a:solidFill>
            <a:prstDash val="solid"/>
            <a:miter lim="800000"/>
          </a:ln>
          <a:effectLst/>
        </p:spPr>
      </p:cxnSp>
    </p:spTree>
    <p:extLst>
      <p:ext uri="{BB962C8B-B14F-4D97-AF65-F5344CB8AC3E}">
        <p14:creationId xmlns:p14="http://schemas.microsoft.com/office/powerpoint/2010/main" val="1800177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cstate="print">
            <a:extLst>
              <a:ext uri="{28A0092B-C50C-407E-A947-70E740481C1C}">
                <a14:useLocalDpi xmlns:a14="http://schemas.microsoft.com/office/drawing/2010/main" val="0"/>
              </a:ext>
            </a:extLst>
          </a:blip>
          <a:srcRect l="12247"/>
          <a:stretch/>
        </p:blipFill>
        <p:spPr>
          <a:xfrm>
            <a:off x="3280228" y="0"/>
            <a:ext cx="3577771" cy="2411760"/>
          </a:xfrm>
          <a:prstGeom prst="rect">
            <a:avLst/>
          </a:prstGeom>
        </p:spPr>
      </p:pic>
      <p:cxnSp>
        <p:nvCxnSpPr>
          <p:cNvPr id="7" name="직선 연결선 6"/>
          <p:cNvCxnSpPr/>
          <p:nvPr/>
        </p:nvCxnSpPr>
        <p:spPr>
          <a:xfrm>
            <a:off x="-16254" y="3851920"/>
            <a:ext cx="687425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11130" y="5652120"/>
            <a:ext cx="6874254"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1988840" y="2490759"/>
            <a:ext cx="4512830" cy="1312439"/>
          </a:xfrm>
          <a:prstGeom prst="rect">
            <a:avLst/>
          </a:prstGeom>
          <a:noFill/>
        </p:spPr>
        <p:txBody>
          <a:bodyPr wrap="square" lIns="65306" tIns="32653" rIns="65306" bIns="32653" rtlCol="0">
            <a:spAutoFit/>
          </a:bodyPr>
          <a:lstStyle/>
          <a:p>
            <a:pPr algn="just">
              <a:lnSpc>
                <a:spcPct val="150000"/>
              </a:lnSpc>
            </a:pPr>
            <a:r>
              <a:rPr lang="ko-KR" altLang="en-US" sz="1600" b="1" dirty="0">
                <a:latin typeface="고도 M" panose="02000503000000020004" pitchFamily="2" charset="-127"/>
                <a:ea typeface="고도 M" panose="02000503000000020004" pitchFamily="2" charset="-127"/>
              </a:rPr>
              <a:t>병원코디네이터란</a:t>
            </a:r>
            <a:r>
              <a:rPr lang="en-US" altLang="ko-KR" sz="1600" b="1" dirty="0" smtClean="0">
                <a:latin typeface="고도 M" panose="02000503000000020004" pitchFamily="2" charset="-127"/>
                <a:ea typeface="고도 M" panose="02000503000000020004" pitchFamily="2" charset="-127"/>
              </a:rPr>
              <a:t>?</a:t>
            </a:r>
          </a:p>
          <a:p>
            <a:pPr algn="just">
              <a:lnSpc>
                <a:spcPct val="150000"/>
              </a:lnSpc>
            </a:pPr>
            <a:endParaRPr lang="en-US" altLang="ko-KR" sz="1100" dirty="0" smtClean="0">
              <a:latin typeface="고도 M" panose="02000503000000020004" pitchFamily="2" charset="-127"/>
              <a:ea typeface="고도 M" panose="02000503000000020004" pitchFamily="2" charset="-127"/>
            </a:endParaRPr>
          </a:p>
          <a:p>
            <a:pPr algn="just"/>
            <a:r>
              <a:rPr lang="ko-KR" altLang="en-US" sz="1200" dirty="0" smtClean="0">
                <a:latin typeface="고도 M" panose="02000503000000020004" pitchFamily="2" charset="-127"/>
                <a:ea typeface="고도 M" panose="02000503000000020004" pitchFamily="2" charset="-127"/>
              </a:rPr>
              <a:t>병원의 중간 관리자로서</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환자들의 의료서비스 욕구를 충족시키기 위해 병원에서 해야 할 일을 기획</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관리</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개선 업무를 담당하는 사람을 말한다</a:t>
            </a:r>
            <a:r>
              <a:rPr lang="en-US" altLang="ko-KR" sz="1200" dirty="0" smtClean="0">
                <a:latin typeface="고도 M" panose="02000503000000020004" pitchFamily="2" charset="-127"/>
                <a:ea typeface="고도 M" panose="02000503000000020004" pitchFamily="2" charset="-127"/>
              </a:rPr>
              <a:t>.</a:t>
            </a:r>
            <a:endParaRPr lang="en-US" altLang="ko-KR" sz="1200" dirty="0">
              <a:latin typeface="고도 M" panose="02000503000000020004" pitchFamily="2" charset="-127"/>
              <a:ea typeface="고도 M" panose="02000503000000020004" pitchFamily="2" charset="-127"/>
            </a:endParaRPr>
          </a:p>
          <a:p>
            <a:pPr algn="just">
              <a:lnSpc>
                <a:spcPct val="150000"/>
              </a:lnSpc>
            </a:pPr>
            <a:endParaRPr lang="ko-KR" altLang="en-US" sz="1100" dirty="0">
              <a:latin typeface="고도 M" panose="02000503000000020004" pitchFamily="2" charset="-127"/>
              <a:ea typeface="고도 M" panose="02000503000000020004" pitchFamily="2" charset="-127"/>
            </a:endParaRPr>
          </a:p>
        </p:txBody>
      </p:sp>
      <p:sp>
        <p:nvSpPr>
          <p:cNvPr id="10" name="TextBox 9"/>
          <p:cNvSpPr txBox="1"/>
          <p:nvPr/>
        </p:nvSpPr>
        <p:spPr>
          <a:xfrm>
            <a:off x="116632" y="4067944"/>
            <a:ext cx="4321508" cy="1277273"/>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병원코디네이터 역할</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200" dirty="0" smtClean="0">
                <a:latin typeface="고도 M" panose="02000503000000020004" pitchFamily="2" charset="-127"/>
                <a:ea typeface="고도 M" panose="02000503000000020004" pitchFamily="2" charset="-127"/>
              </a:rPr>
              <a:t>의료서비스 전문가로서 병원의 분위기를 밝게 연출하고</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차별화된 서비스를 제공함으로써 병원 이미지를 홍보하여 환자가 편한 마음으로 병원을 찾을 수 있도록 한다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또한</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고객상담</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접수</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수납 및 예약 관리</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병원 마케팅</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직원교육 등의 업무도 맡는다</a:t>
            </a:r>
            <a:r>
              <a:rPr lang="en-US" altLang="ko-KR" sz="1200" dirty="0" smtClean="0">
                <a:latin typeface="고도 M" panose="02000503000000020004" pitchFamily="2" charset="-127"/>
                <a:ea typeface="고도 M" panose="02000503000000020004" pitchFamily="2" charset="-127"/>
              </a:rPr>
              <a:t>.</a:t>
            </a:r>
            <a:endParaRPr lang="ko-KR" altLang="en-US" sz="1200" dirty="0">
              <a:latin typeface="고도 M" panose="02000503000000020004" pitchFamily="2" charset="-127"/>
              <a:ea typeface="고도 M" panose="02000503000000020004" pitchFamily="2" charset="-127"/>
            </a:endParaRPr>
          </a:p>
        </p:txBody>
      </p:sp>
      <p:sp>
        <p:nvSpPr>
          <p:cNvPr id="11" name="TextBox 10"/>
          <p:cNvSpPr txBox="1"/>
          <p:nvPr/>
        </p:nvSpPr>
        <p:spPr>
          <a:xfrm>
            <a:off x="2170830" y="5868144"/>
            <a:ext cx="4498529" cy="2893100"/>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병원코디네이터의 전망</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200" dirty="0">
                <a:latin typeface="고도 M" panose="02000503000000020004" pitchFamily="2" charset="-127"/>
                <a:ea typeface="고도 M" panose="02000503000000020004" pitchFamily="2" charset="-127"/>
              </a:rPr>
              <a:t>미국 등 선진국에는 병원 당 </a:t>
            </a:r>
            <a:r>
              <a:rPr lang="en-US" altLang="ko-KR" sz="1200" dirty="0">
                <a:latin typeface="고도 M" panose="02000503000000020004" pitchFamily="2" charset="-127"/>
                <a:ea typeface="고도 M" panose="02000503000000020004" pitchFamily="2" charset="-127"/>
              </a:rPr>
              <a:t>2~3</a:t>
            </a:r>
            <a:r>
              <a:rPr lang="ko-KR" altLang="en-US" sz="1200" dirty="0">
                <a:latin typeface="고도 M" panose="02000503000000020004" pitchFamily="2" charset="-127"/>
                <a:ea typeface="고도 M" panose="02000503000000020004" pitchFamily="2" charset="-127"/>
              </a:rPr>
              <a:t>명의 전문 코디네이터가 있을 정도로 보편화되어 있지만 우리나라에는 </a:t>
            </a:r>
            <a:r>
              <a:rPr lang="en-US" altLang="ko-KR" sz="1200" dirty="0">
                <a:latin typeface="고도 M" panose="02000503000000020004" pitchFamily="2" charset="-127"/>
                <a:ea typeface="고도 M" panose="02000503000000020004" pitchFamily="2" charset="-127"/>
              </a:rPr>
              <a:t>1997</a:t>
            </a:r>
            <a:r>
              <a:rPr lang="ko-KR" altLang="en-US" sz="1200" dirty="0">
                <a:latin typeface="고도 M" panose="02000503000000020004" pitchFamily="2" charset="-127"/>
                <a:ea typeface="고도 M" panose="02000503000000020004" pitchFamily="2" charset="-127"/>
              </a:rPr>
              <a:t>년 처음 도입이 되어 현재는 수도권을 중심으로 점차적인 확산을 보이고 </a:t>
            </a:r>
            <a:r>
              <a:rPr lang="ko-KR" altLang="en-US" sz="1200" dirty="0" smtClean="0">
                <a:latin typeface="고도 M" panose="02000503000000020004" pitchFamily="2" charset="-127"/>
                <a:ea typeface="고도 M" panose="02000503000000020004" pitchFamily="2" charset="-127"/>
              </a:rPr>
              <a:t>있다</a:t>
            </a:r>
            <a:r>
              <a:rPr lang="en-US" altLang="ko-KR" sz="1200" dirty="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과거의 </a:t>
            </a:r>
            <a:r>
              <a:rPr lang="ko-KR" altLang="en-US" sz="1200" dirty="0">
                <a:latin typeface="고도 M" panose="02000503000000020004" pitchFamily="2" charset="-127"/>
                <a:ea typeface="고도 M" panose="02000503000000020004" pitchFamily="2" charset="-127"/>
              </a:rPr>
              <a:t>고압적으로 딱딱한 태도로는 환자를 유치할 수 없고 치료과정에 고객의 만족도가 </a:t>
            </a:r>
            <a:r>
              <a:rPr lang="ko-KR" altLang="en-US" sz="1200" dirty="0" smtClean="0">
                <a:latin typeface="고도 M" panose="02000503000000020004" pitchFamily="2" charset="-127"/>
                <a:ea typeface="고도 M" panose="02000503000000020004" pitchFamily="2" charset="-127"/>
              </a:rPr>
              <a:t>낮아진다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지금의 </a:t>
            </a:r>
            <a:r>
              <a:rPr lang="ko-KR" altLang="en-US" sz="1200" dirty="0">
                <a:latin typeface="고도 M" panose="02000503000000020004" pitchFamily="2" charset="-127"/>
                <a:ea typeface="고도 M" panose="02000503000000020004" pitchFamily="2" charset="-127"/>
              </a:rPr>
              <a:t>병원에서는 양질의 서비스를 제공하기 위해 전문 서비스의 인력을 </a:t>
            </a:r>
            <a:r>
              <a:rPr lang="ko-KR" altLang="en-US" sz="1200" dirty="0" smtClean="0">
                <a:latin typeface="고도 M" panose="02000503000000020004" pitchFamily="2" charset="-127"/>
                <a:ea typeface="고도 M" panose="02000503000000020004" pitchFamily="2" charset="-127"/>
              </a:rPr>
              <a:t>원한다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병원은 코디네이터 채용으로 인해 고객 만족은 물론 매출에 좋은 성과를 보고 있으며 </a:t>
            </a:r>
            <a:r>
              <a:rPr lang="ko-KR" altLang="en-US" sz="1200" dirty="0" err="1" smtClean="0">
                <a:latin typeface="고도 M" panose="02000503000000020004" pitchFamily="2" charset="-127"/>
                <a:ea typeface="고도 M" panose="02000503000000020004" pitchFamily="2" charset="-127"/>
              </a:rPr>
              <a:t>병원디네이터에</a:t>
            </a:r>
            <a:r>
              <a:rPr lang="ko-KR" altLang="en-US" sz="1200" dirty="0" smtClean="0">
                <a:latin typeface="고도 M" panose="02000503000000020004" pitchFamily="2" charset="-127"/>
                <a:ea typeface="고도 M" panose="02000503000000020004" pitchFamily="2" charset="-127"/>
              </a:rPr>
              <a:t> 대한 긍정적인 반응을 보이고 있다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병원 </a:t>
            </a:r>
            <a:r>
              <a:rPr lang="ko-KR" altLang="en-US" sz="1200" dirty="0">
                <a:latin typeface="고도 M" panose="02000503000000020004" pitchFamily="2" charset="-127"/>
                <a:ea typeface="고도 M" panose="02000503000000020004" pitchFamily="2" charset="-127"/>
              </a:rPr>
              <a:t>코디네이터는 원활한 병원 운영을 </a:t>
            </a:r>
            <a:r>
              <a:rPr lang="ko-KR" altLang="en-US" sz="1200" dirty="0" smtClean="0">
                <a:latin typeface="고도 M" panose="02000503000000020004" pitchFamily="2" charset="-127"/>
                <a:ea typeface="고도 M" panose="02000503000000020004" pitchFamily="2" charset="-127"/>
              </a:rPr>
              <a:t>도와 양질의 </a:t>
            </a:r>
            <a:r>
              <a:rPr lang="ko-KR" altLang="en-US" sz="1200" dirty="0">
                <a:latin typeface="고도 M" panose="02000503000000020004" pitchFamily="2" charset="-127"/>
                <a:ea typeface="고도 M" panose="02000503000000020004" pitchFamily="2" charset="-127"/>
              </a:rPr>
              <a:t>서비스는 물론 병원의 이미지를 향상시켜 주는 새 시대의 병원 변화를 주도해 나가는 핵심 </a:t>
            </a:r>
            <a:r>
              <a:rPr lang="ko-KR" altLang="en-US" sz="1200" dirty="0" smtClean="0">
                <a:latin typeface="고도 M" panose="02000503000000020004" pitchFamily="2" charset="-127"/>
                <a:ea typeface="고도 M" panose="02000503000000020004" pitchFamily="2" charset="-127"/>
              </a:rPr>
              <a:t>인력이다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의료계에서는 최근 들어 다양한 전문 코디네이터의 </a:t>
            </a:r>
            <a:r>
              <a:rPr lang="ko-KR" altLang="en-US" sz="1200" dirty="0">
                <a:latin typeface="고도 M" panose="02000503000000020004" pitchFamily="2" charset="-127"/>
                <a:ea typeface="고도 M" panose="02000503000000020004" pitchFamily="2" charset="-127"/>
              </a:rPr>
              <a:t>도입을 통해 </a:t>
            </a:r>
            <a:r>
              <a:rPr lang="ko-KR" altLang="en-US" sz="1200" dirty="0" smtClean="0">
                <a:latin typeface="고도 M" panose="02000503000000020004" pitchFamily="2" charset="-127"/>
                <a:ea typeface="고도 M" panose="02000503000000020004" pitchFamily="2" charset="-127"/>
              </a:rPr>
              <a:t>체계적인 응대와 최상의 </a:t>
            </a:r>
            <a:r>
              <a:rPr lang="ko-KR" altLang="en-US" sz="1200" dirty="0">
                <a:latin typeface="고도 M" panose="02000503000000020004" pitchFamily="2" charset="-127"/>
                <a:ea typeface="고도 M" panose="02000503000000020004" pitchFamily="2" charset="-127"/>
              </a:rPr>
              <a:t>진료를 보급하고 있으며 앞으로도 더욱 활성화 될 </a:t>
            </a:r>
            <a:r>
              <a:rPr lang="ko-KR" altLang="en-US" sz="1200" dirty="0" smtClean="0">
                <a:latin typeface="고도 M" panose="02000503000000020004" pitchFamily="2" charset="-127"/>
                <a:ea typeface="고도 M" panose="02000503000000020004" pitchFamily="2" charset="-127"/>
              </a:rPr>
              <a:t>전망이다</a:t>
            </a:r>
            <a:r>
              <a:rPr lang="en-US" altLang="ko-KR" sz="1200" dirty="0">
                <a:latin typeface="고도 M" panose="02000503000000020004" pitchFamily="2" charset="-127"/>
                <a:ea typeface="고도 M" panose="02000503000000020004" pitchFamily="2" charset="-127"/>
              </a:rPr>
              <a:t>.</a:t>
            </a:r>
          </a:p>
          <a:p>
            <a:pPr algn="just"/>
            <a:endParaRPr lang="ko-KR" altLang="en-US" sz="1100" dirty="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2" cstate="print">
            <a:extLst>
              <a:ext uri="{28A0092B-C50C-407E-A947-70E740481C1C}">
                <a14:useLocalDpi xmlns:a14="http://schemas.microsoft.com/office/drawing/2010/main" val="0"/>
              </a:ext>
            </a:extLst>
          </a:blip>
          <a:srcRect r="79945"/>
          <a:stretch/>
        </p:blipFill>
        <p:spPr>
          <a:xfrm>
            <a:off x="-16254" y="0"/>
            <a:ext cx="3296482" cy="2411760"/>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44131" y="5634"/>
            <a:ext cx="6929515" cy="2411760"/>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ko-KR" altLang="en-US"/>
          </a:p>
        </p:txBody>
      </p:sp>
      <p:sp>
        <p:nvSpPr>
          <p:cNvPr id="14" name="TextBox 13"/>
          <p:cNvSpPr txBox="1"/>
          <p:nvPr/>
        </p:nvSpPr>
        <p:spPr>
          <a:xfrm>
            <a:off x="44624" y="683567"/>
            <a:ext cx="4248472" cy="1446550"/>
          </a:xfrm>
          <a:prstGeom prst="rect">
            <a:avLst/>
          </a:prstGeom>
          <a:noFill/>
        </p:spPr>
        <p:txBody>
          <a:bodyPr wrap="square"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28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2800" dirty="0" smtClean="0">
              <a:solidFill>
                <a:schemeClr val="bg1"/>
              </a:solidFill>
              <a:latin typeface="고도 M" panose="02000503000000020004" pitchFamily="2" charset="-127"/>
              <a:ea typeface="고도 M" panose="02000503000000020004" pitchFamily="2" charset="-127"/>
            </a:endParaRPr>
          </a:p>
          <a:p>
            <a:r>
              <a:rPr lang="ko-KR" altLang="en-US" sz="1400" dirty="0" smtClean="0">
                <a:latin typeface="고도 M" panose="02000503000000020004" pitchFamily="2" charset="-127"/>
                <a:ea typeface="고도 M" panose="02000503000000020004" pitchFamily="2" charset="-127"/>
              </a:rPr>
              <a:t>병원전문인력양성</a:t>
            </a:r>
            <a:r>
              <a:rPr lang="en-US" altLang="ko-KR" sz="1400" dirty="0">
                <a:latin typeface="고도 M" panose="02000503000000020004" pitchFamily="2" charset="-127"/>
                <a:ea typeface="고도 M" panose="02000503000000020004" pitchFamily="2" charset="-127"/>
              </a:rPr>
              <a:t>,</a:t>
            </a:r>
            <a:r>
              <a:rPr lang="ko-KR" altLang="en-US" sz="1400" dirty="0">
                <a:latin typeface="고도 M" panose="02000503000000020004" pitchFamily="2" charset="-127"/>
                <a:ea typeface="고도 M" panose="02000503000000020004" pitchFamily="2" charset="-127"/>
              </a:rPr>
              <a:t>병원전문자격과정</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병원컨설팅</a:t>
            </a:r>
            <a:endParaRPr lang="ko-KR" altLang="en-US" sz="1400" dirty="0">
              <a:latin typeface="고도 M" panose="02000503000000020004" pitchFamily="2" charset="-127"/>
              <a:ea typeface="고도 M" panose="02000503000000020004" pitchFamily="2" charset="-127"/>
            </a:endParaRPr>
          </a:p>
          <a:p>
            <a:endParaRPr lang="en-US" altLang="ko-KR" sz="2800" dirty="0" smtClean="0">
              <a:solidFill>
                <a:schemeClr val="bg1"/>
              </a:solidFill>
              <a:latin typeface="고도 M" panose="02000503000000020004" pitchFamily="2" charset="-127"/>
              <a:ea typeface="고도 M" panose="02000503000000020004" pitchFamily="2" charset="-127"/>
            </a:endParaRPr>
          </a:p>
        </p:txBody>
      </p:sp>
      <p:pic>
        <p:nvPicPr>
          <p:cNvPr id="19" name="그림 18">
            <a:extLst>
              <a:ext uri="{FF2B5EF4-FFF2-40B4-BE49-F238E27FC236}">
                <a16:creationId xmlns:a16="http://schemas.microsoft.com/office/drawing/2014/main" id="{8D8CC089-0B69-4A58-8606-08A42AE7D3CD}"/>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36800" t="393" r="19222" b="655"/>
          <a:stretch/>
        </p:blipFill>
        <p:spPr>
          <a:xfrm>
            <a:off x="260649" y="5940152"/>
            <a:ext cx="1751866" cy="2952328"/>
          </a:xfrm>
          <a:prstGeom prst="rect">
            <a:avLst/>
          </a:prstGeom>
          <a:ln>
            <a:noFill/>
          </a:ln>
          <a:effectLst>
            <a:softEdge rad="112500"/>
          </a:effectLst>
        </p:spPr>
      </p:pic>
      <p:pic>
        <p:nvPicPr>
          <p:cNvPr id="22" name="그림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648" y="2537670"/>
            <a:ext cx="1524000" cy="1185672"/>
          </a:xfrm>
          <a:prstGeom prst="rect">
            <a:avLst/>
          </a:prstGeom>
          <a:ln>
            <a:noFill/>
          </a:ln>
          <a:effectLst>
            <a:softEdge rad="112500"/>
          </a:effectLst>
        </p:spPr>
      </p:pic>
      <p:pic>
        <p:nvPicPr>
          <p:cNvPr id="15" name="그림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0060" y="4011115"/>
            <a:ext cx="1944215" cy="1540831"/>
          </a:xfrm>
          <a:prstGeom prst="rect">
            <a:avLst/>
          </a:prstGeom>
          <a:ln>
            <a:noFill/>
          </a:ln>
          <a:effectLst>
            <a:softEdge rad="112500"/>
          </a:effectLst>
        </p:spPr>
      </p:pic>
    </p:spTree>
    <p:extLst>
      <p:ext uri="{BB962C8B-B14F-4D97-AF65-F5344CB8AC3E}">
        <p14:creationId xmlns:p14="http://schemas.microsoft.com/office/powerpoint/2010/main" val="2152603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498471137"/>
              </p:ext>
            </p:extLst>
          </p:nvPr>
        </p:nvGraphicFramePr>
        <p:xfrm>
          <a:off x="296652" y="4139952"/>
          <a:ext cx="6264696" cy="4802013"/>
        </p:xfrm>
        <a:graphic>
          <a:graphicData uri="http://schemas.openxmlformats.org/drawingml/2006/table">
            <a:tbl>
              <a:tblPr firstRow="1" bandRow="1">
                <a:tableStyleId>{5C22544A-7EE6-4342-B048-85BDC9FD1C3A}</a:tableStyleId>
              </a:tblPr>
              <a:tblGrid>
                <a:gridCol w="1675442">
                  <a:extLst>
                    <a:ext uri="{9D8B030D-6E8A-4147-A177-3AD203B41FA5}">
                      <a16:colId xmlns:a16="http://schemas.microsoft.com/office/drawing/2014/main" val="20000"/>
                    </a:ext>
                  </a:extLst>
                </a:gridCol>
                <a:gridCol w="3860801">
                  <a:extLst>
                    <a:ext uri="{9D8B030D-6E8A-4147-A177-3AD203B41FA5}">
                      <a16:colId xmlns:a16="http://schemas.microsoft.com/office/drawing/2014/main" val="20001"/>
                    </a:ext>
                  </a:extLst>
                </a:gridCol>
                <a:gridCol w="728453">
                  <a:extLst>
                    <a:ext uri="{9D8B030D-6E8A-4147-A177-3AD203B41FA5}">
                      <a16:colId xmlns:a16="http://schemas.microsoft.com/office/drawing/2014/main" val="20002"/>
                    </a:ext>
                  </a:extLst>
                </a:gridCol>
              </a:tblGrid>
              <a:tr h="383873">
                <a:tc>
                  <a:txBody>
                    <a:bodyPr/>
                    <a:lstStyle/>
                    <a:p>
                      <a:pPr latinLnBrk="1"/>
                      <a:r>
                        <a:rPr lang="en-US" altLang="ko-KR" sz="1400" dirty="0" smtClean="0">
                          <a:latin typeface="고도 M" panose="02000503000000020004" pitchFamily="2" charset="-127"/>
                          <a:ea typeface="고도 M" panose="02000503000000020004" pitchFamily="2" charset="-127"/>
                        </a:rPr>
                        <a:t>Module</a:t>
                      </a:r>
                      <a:endParaRPr lang="ko-KR" altLang="en-US" sz="1400" dirty="0">
                        <a:latin typeface="고도 M" panose="02000503000000020004" pitchFamily="2" charset="-127"/>
                        <a:ea typeface="고도 M" panose="02000503000000020004" pitchFamily="2" charset="-127"/>
                      </a:endParaRPr>
                    </a:p>
                  </a:txBody>
                  <a:tcPr/>
                </a:tc>
                <a:tc>
                  <a:txBody>
                    <a:bodyPr/>
                    <a:lstStyle/>
                    <a:p>
                      <a:pPr latinLnBrk="1"/>
                      <a:r>
                        <a:rPr lang="en-US" altLang="ko-KR" sz="1400" dirty="0" smtClean="0">
                          <a:latin typeface="고도 M" panose="02000503000000020004" pitchFamily="2" charset="-127"/>
                          <a:ea typeface="고도 M" panose="02000503000000020004" pitchFamily="2" charset="-127"/>
                        </a:rPr>
                        <a:t>Subject</a:t>
                      </a:r>
                      <a:endParaRPr lang="ko-KR" altLang="en-US" sz="1400" dirty="0">
                        <a:latin typeface="고도 M" panose="02000503000000020004" pitchFamily="2" charset="-127"/>
                        <a:ea typeface="고도 M" panose="02000503000000020004" pitchFamily="2" charset="-127"/>
                      </a:endParaRPr>
                    </a:p>
                  </a:txBody>
                  <a:tcPr/>
                </a:tc>
                <a:tc>
                  <a:txBody>
                    <a:bodyPr/>
                    <a:lstStyle/>
                    <a:p>
                      <a:pPr latinLnBrk="1"/>
                      <a:r>
                        <a:rPr lang="en-US" altLang="ko-KR" sz="1400" dirty="0" smtClean="0">
                          <a:latin typeface="고도 M" panose="02000503000000020004" pitchFamily="2" charset="-127"/>
                          <a:ea typeface="고도 M" panose="02000503000000020004" pitchFamily="2" charset="-127"/>
                        </a:rPr>
                        <a:t>Order</a:t>
                      </a:r>
                      <a:endParaRPr lang="ko-KR" altLang="en-US" sz="1400" dirty="0">
                        <a:latin typeface="고도 M" panose="02000503000000020004" pitchFamily="2" charset="-127"/>
                        <a:ea typeface="고도 M" panose="02000503000000020004" pitchFamily="2" charset="-127"/>
                      </a:endParaRPr>
                    </a:p>
                  </a:txBody>
                  <a:tcPr/>
                </a:tc>
                <a:extLst>
                  <a:ext uri="{0D108BD9-81ED-4DB2-BD59-A6C34878D82A}">
                    <a16:rowId xmlns:a16="http://schemas.microsoft.com/office/drawing/2014/main" val="10000"/>
                  </a:ext>
                </a:extLst>
              </a:tr>
              <a:tr h="662575">
                <a:tc>
                  <a:txBody>
                    <a:bodyPr/>
                    <a:lstStyle/>
                    <a:p>
                      <a:pPr latinLnBrk="1"/>
                      <a:r>
                        <a:rPr lang="ko-KR" altLang="en-US" sz="1400" dirty="0" smtClean="0">
                          <a:latin typeface="고도 M" panose="02000503000000020004" pitchFamily="2" charset="-127"/>
                          <a:ea typeface="고도 M" panose="02000503000000020004" pitchFamily="2" charset="-127"/>
                        </a:rPr>
                        <a:t>서비스마인드</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en-US" altLang="ko-KR" sz="1400" dirty="0" smtClean="0">
                          <a:latin typeface="고도 M" panose="02000503000000020004" pitchFamily="2" charset="-127"/>
                          <a:ea typeface="고도 M" panose="02000503000000020004" pitchFamily="2" charset="-127"/>
                        </a:rPr>
                        <a:t>4</a:t>
                      </a:r>
                      <a:r>
                        <a:rPr lang="ko-KR" altLang="en-US" sz="1400" dirty="0" smtClean="0">
                          <a:latin typeface="고도 M" panose="02000503000000020004" pitchFamily="2" charset="-127"/>
                          <a:ea typeface="고도 M" panose="02000503000000020004" pitchFamily="2" charset="-127"/>
                        </a:rPr>
                        <a:t>차 산업 의료서비스 패러다임의 전환</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병원서비스 코디네이터의 서비스 마인드</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1"/>
                  </a:ext>
                </a:extLst>
              </a:tr>
              <a:tr h="662575">
                <a:tc>
                  <a:txBody>
                    <a:bodyPr/>
                    <a:lstStyle/>
                    <a:p>
                      <a:pPr latinLnBrk="1"/>
                      <a:r>
                        <a:rPr lang="en-US" altLang="ko-KR" sz="1400" dirty="0" smtClean="0">
                          <a:latin typeface="고도 M" panose="02000503000000020004" pitchFamily="2" charset="-127"/>
                          <a:ea typeface="고도 M" panose="02000503000000020004" pitchFamily="2" charset="-127"/>
                        </a:rPr>
                        <a:t>Image</a:t>
                      </a:r>
                      <a:r>
                        <a:rPr lang="en-US" altLang="ko-KR" sz="1400" baseline="0" dirty="0" smtClean="0">
                          <a:latin typeface="고도 M" panose="02000503000000020004" pitchFamily="2" charset="-127"/>
                          <a:ea typeface="고도 M" panose="02000503000000020004" pitchFamily="2" charset="-127"/>
                        </a:rPr>
                        <a:t> Making</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호감 가는 첫 인사와 대인 서비스</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서비스인으로서의</a:t>
                      </a:r>
                      <a:r>
                        <a:rPr lang="ko-KR" altLang="en-US" sz="1400" dirty="0" smtClean="0">
                          <a:latin typeface="고도 M" panose="02000503000000020004" pitchFamily="2" charset="-127"/>
                          <a:ea typeface="고도 M" panose="02000503000000020004" pitchFamily="2" charset="-127"/>
                        </a:rPr>
                        <a:t> 표정과 이미지 전략</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2"/>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직장예절</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조직에서 지켜야 할 에티켓과 매너</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상황별</a:t>
                      </a:r>
                      <a:r>
                        <a:rPr lang="ko-KR" altLang="en-US" sz="1400" dirty="0" smtClean="0">
                          <a:latin typeface="고도 M" panose="02000503000000020004" pitchFamily="2" charset="-127"/>
                          <a:ea typeface="고도 M" panose="02000503000000020004" pitchFamily="2" charset="-127"/>
                        </a:rPr>
                        <a:t> 기본예절과 </a:t>
                      </a:r>
                      <a:r>
                        <a:rPr lang="ko-KR" altLang="en-US" sz="1400" dirty="0" err="1" smtClean="0">
                          <a:latin typeface="고도 M" panose="02000503000000020004" pitchFamily="2" charset="-127"/>
                          <a:ea typeface="고도 M" panose="02000503000000020004" pitchFamily="2" charset="-127"/>
                        </a:rPr>
                        <a:t>고객응대법</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3"/>
                  </a:ext>
                </a:extLst>
              </a:tr>
              <a:tr h="662575">
                <a:tc>
                  <a:txBody>
                    <a:bodyPr/>
                    <a:lstStyle/>
                    <a:p>
                      <a:pPr latinLnBrk="1"/>
                      <a:r>
                        <a:rPr lang="ko-KR" altLang="en-US" sz="1400" dirty="0" smtClean="0">
                          <a:latin typeface="고도 M" panose="02000503000000020004" pitchFamily="2" charset="-127"/>
                          <a:ea typeface="고도 M" panose="02000503000000020004" pitchFamily="2" charset="-127"/>
                        </a:rPr>
                        <a:t>커뮤니케이션</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대인관계에서 원활한 </a:t>
                      </a:r>
                      <a:r>
                        <a:rPr lang="ko-KR" altLang="en-US" sz="1400" dirty="0" err="1" smtClean="0">
                          <a:latin typeface="고도 M" panose="02000503000000020004" pitchFamily="2" charset="-127"/>
                          <a:ea typeface="고도 M" panose="02000503000000020004" pitchFamily="2" charset="-127"/>
                        </a:rPr>
                        <a:t>의사소통하는</a:t>
                      </a:r>
                      <a:r>
                        <a:rPr lang="ko-KR" altLang="en-US" sz="1400" dirty="0" smtClean="0">
                          <a:latin typeface="고도 M" panose="02000503000000020004" pitchFamily="2" charset="-127"/>
                          <a:ea typeface="고도 M" panose="02000503000000020004" pitchFamily="2" charset="-127"/>
                        </a:rPr>
                        <a:t> 방법</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비언어적 커뮤니케이션을 이해하고 전달하기</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4"/>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고객응대 </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en-US" altLang="ko-KR" sz="1400" dirty="0" smtClean="0">
                          <a:latin typeface="고도 M" panose="02000503000000020004" pitchFamily="2" charset="-127"/>
                          <a:ea typeface="고도 M" panose="02000503000000020004" pitchFamily="2" charset="-127"/>
                        </a:rPr>
                        <a:t>DISC</a:t>
                      </a:r>
                      <a:r>
                        <a:rPr lang="ko-KR" altLang="en-US" sz="1400" baseline="0" dirty="0" smtClean="0">
                          <a:latin typeface="고도 M" panose="02000503000000020004" pitchFamily="2" charset="-127"/>
                          <a:ea typeface="고도 M" panose="02000503000000020004" pitchFamily="2" charset="-127"/>
                        </a:rPr>
                        <a:t> 성격유형 검사</a:t>
                      </a:r>
                      <a:endParaRPr lang="en-US" altLang="ko-KR" sz="14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baseline="0" dirty="0" smtClean="0">
                          <a:latin typeface="고도 M" panose="02000503000000020004" pitchFamily="2" charset="-127"/>
                          <a:ea typeface="고도 M" panose="02000503000000020004" pitchFamily="2" charset="-127"/>
                        </a:rPr>
                        <a:t>유형별 고객응대 및 </a:t>
                      </a:r>
                      <a:r>
                        <a:rPr lang="ko-KR" altLang="en-US" sz="1400" baseline="0" dirty="0" err="1" smtClean="0">
                          <a:latin typeface="고도 M" panose="02000503000000020004" pitchFamily="2" charset="-127"/>
                          <a:ea typeface="고도 M" panose="02000503000000020004" pitchFamily="2" charset="-127"/>
                        </a:rPr>
                        <a:t>상담법</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5"/>
                  </a:ext>
                </a:extLst>
              </a:tr>
              <a:tr h="662575">
                <a:tc>
                  <a:txBody>
                    <a:bodyPr/>
                    <a:lstStyle/>
                    <a:p>
                      <a:pPr latinLnBrk="1"/>
                      <a:r>
                        <a:rPr lang="ko-KR" altLang="en-US" sz="1400" dirty="0" smtClean="0">
                          <a:latin typeface="고도 M" panose="02000503000000020004" pitchFamily="2" charset="-127"/>
                          <a:ea typeface="고도 M" panose="02000503000000020004" pitchFamily="2" charset="-127"/>
                        </a:rPr>
                        <a:t>고객접점 </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en-US" altLang="ko-KR" sz="1400" dirty="0" smtClean="0">
                          <a:latin typeface="고도 M" panose="02000503000000020004" pitchFamily="2" charset="-127"/>
                          <a:ea typeface="고도 M" panose="02000503000000020004" pitchFamily="2" charset="-127"/>
                        </a:rPr>
                        <a:t>MOT</a:t>
                      </a:r>
                      <a:r>
                        <a:rPr lang="en-US" altLang="ko-KR" sz="1400" baseline="0" dirty="0" smtClean="0">
                          <a:latin typeface="고도 M" panose="02000503000000020004" pitchFamily="2" charset="-127"/>
                          <a:ea typeface="고도 M" panose="02000503000000020004" pitchFamily="2" charset="-127"/>
                        </a:rPr>
                        <a:t> </a:t>
                      </a:r>
                      <a:r>
                        <a:rPr lang="ko-KR" altLang="en-US" sz="1400" baseline="0" dirty="0" err="1" smtClean="0">
                          <a:latin typeface="고도 M" panose="02000503000000020004" pitchFamily="2" charset="-127"/>
                          <a:ea typeface="고도 M" panose="02000503000000020004" pitchFamily="2" charset="-127"/>
                        </a:rPr>
                        <a:t>싸이클</a:t>
                      </a:r>
                      <a:r>
                        <a:rPr lang="ko-KR" altLang="en-US" sz="1400" baseline="0" dirty="0" smtClean="0">
                          <a:latin typeface="고도 M" panose="02000503000000020004" pitchFamily="2" charset="-127"/>
                          <a:ea typeface="고도 M" panose="02000503000000020004" pitchFamily="2" charset="-127"/>
                        </a:rPr>
                        <a:t> 따라가기</a:t>
                      </a:r>
                      <a:endParaRPr lang="en-US" altLang="ko-KR" sz="14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baseline="0" dirty="0" err="1" smtClean="0">
                          <a:latin typeface="고도 M" panose="02000503000000020004" pitchFamily="2" charset="-127"/>
                          <a:ea typeface="고도 M" panose="02000503000000020004" pitchFamily="2" charset="-127"/>
                        </a:rPr>
                        <a:t>고객접점별</a:t>
                      </a:r>
                      <a:r>
                        <a:rPr lang="ko-KR" altLang="en-US" sz="1400" baseline="0" dirty="0" smtClean="0">
                          <a:latin typeface="고도 M" panose="02000503000000020004" pitchFamily="2" charset="-127"/>
                          <a:ea typeface="고도 M" panose="02000503000000020004" pitchFamily="2" charset="-127"/>
                        </a:rPr>
                        <a:t> 고객응대와 개선점 찾기</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6"/>
                  </a:ext>
                </a:extLst>
              </a:tr>
              <a:tr h="662575">
                <a:tc>
                  <a:txBody>
                    <a:bodyPr/>
                    <a:lstStyle/>
                    <a:p>
                      <a:pPr latinLnBrk="1"/>
                      <a:r>
                        <a:rPr lang="ko-KR" altLang="en-US" sz="1400" dirty="0" smtClean="0">
                          <a:latin typeface="고도 M" panose="02000503000000020004" pitchFamily="2" charset="-127"/>
                          <a:ea typeface="고도 M" panose="02000503000000020004" pitchFamily="2" charset="-127"/>
                        </a:rPr>
                        <a:t>의료경영</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의료경영의 변화</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내</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외부 고객관리 </a:t>
                      </a:r>
                      <a:r>
                        <a:rPr lang="ko-KR" altLang="en-US" sz="1400" dirty="0" err="1" smtClean="0">
                          <a:latin typeface="고도 M" panose="02000503000000020004" pitchFamily="2" charset="-127"/>
                          <a:ea typeface="고도 M" panose="02000503000000020004" pitchFamily="2" charset="-127"/>
                        </a:rPr>
                        <a:t>기본스킬과</a:t>
                      </a:r>
                      <a:r>
                        <a:rPr lang="ko-KR" altLang="en-US" sz="1400" dirty="0" smtClean="0">
                          <a:latin typeface="고도 M" panose="02000503000000020004" pitchFamily="2" charset="-127"/>
                          <a:ea typeface="고도 M" panose="02000503000000020004" pitchFamily="2" charset="-127"/>
                        </a:rPr>
                        <a:t> 관계형성</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고객관리 </a:t>
                      </a:r>
                      <a:r>
                        <a:rPr lang="en-US" altLang="ko-KR" sz="1400" dirty="0" smtClean="0">
                          <a:latin typeface="고도 M" panose="02000503000000020004" pitchFamily="2" charset="-127"/>
                          <a:ea typeface="고도 M" panose="02000503000000020004" pitchFamily="2" charset="-127"/>
                        </a:rPr>
                        <a:t>C.R.M</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7"/>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3782011200"/>
              </p:ext>
            </p:extLst>
          </p:nvPr>
        </p:nvGraphicFramePr>
        <p:xfrm>
          <a:off x="305272" y="2555776"/>
          <a:ext cx="6292080" cy="1306448"/>
        </p:xfrm>
        <a:graphic>
          <a:graphicData uri="http://schemas.openxmlformats.org/drawingml/2006/table">
            <a:tbl>
              <a:tblPr firstRow="1" bandRow="1">
                <a:tableStyleId>{2D5ABB26-0587-4C30-8999-92F81FD0307C}</a:tableStyleId>
              </a:tblPr>
              <a:tblGrid>
                <a:gridCol w="1682766">
                  <a:extLst>
                    <a:ext uri="{9D8B030D-6E8A-4147-A177-3AD203B41FA5}">
                      <a16:colId xmlns:a16="http://schemas.microsoft.com/office/drawing/2014/main" val="20000"/>
                    </a:ext>
                  </a:extLst>
                </a:gridCol>
                <a:gridCol w="4609314">
                  <a:extLst>
                    <a:ext uri="{9D8B030D-6E8A-4147-A177-3AD203B41FA5}">
                      <a16:colId xmlns:a16="http://schemas.microsoft.com/office/drawing/2014/main" val="20001"/>
                    </a:ext>
                  </a:extLst>
                </a:gridCol>
              </a:tblGrid>
              <a:tr h="666368">
                <a:tc>
                  <a:txBody>
                    <a:bodyPr/>
                    <a:lstStyle/>
                    <a:p>
                      <a:pPr algn="ctr" latinLnBrk="1"/>
                      <a:r>
                        <a:rPr lang="ko-KR" altLang="en-US" sz="1400" dirty="0" smtClean="0">
                          <a:latin typeface="고도 M" panose="02000503000000020004" pitchFamily="2" charset="-127"/>
                          <a:ea typeface="고도 M" panose="02000503000000020004" pitchFamily="2" charset="-127"/>
                        </a:rPr>
                        <a:t>교육대상</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r>
                        <a:rPr lang="ko-KR" altLang="en-US" sz="1200" dirty="0" smtClean="0">
                          <a:latin typeface="고도 M" panose="02000503000000020004" pitchFamily="2" charset="-127"/>
                          <a:ea typeface="고도 M" panose="02000503000000020004" pitchFamily="2" charset="-127"/>
                        </a:rPr>
                        <a:t>일반인</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병원관계자</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관련학과 졸업생 및 재학생</a:t>
                      </a:r>
                      <a:r>
                        <a:rPr lang="en-US" altLang="ko-KR" sz="1200" dirty="0" smtClean="0">
                          <a:latin typeface="고도 M" panose="02000503000000020004" pitchFamily="2" charset="-127"/>
                          <a:ea typeface="고도 M" panose="02000503000000020004" pitchFamily="2" charset="-127"/>
                        </a:rPr>
                        <a:t>/ </a:t>
                      </a:r>
                    </a:p>
                    <a:p>
                      <a:pPr latinLnBrk="1"/>
                      <a:r>
                        <a:rPr lang="ko-KR" altLang="en-US" sz="1200" dirty="0" smtClean="0">
                          <a:latin typeface="고도 M" panose="02000503000000020004" pitchFamily="2" charset="-127"/>
                          <a:ea typeface="고도 M" panose="02000503000000020004" pitchFamily="2" charset="-127"/>
                        </a:rPr>
                        <a:t>비 전공자이며 보건계열 취업희망자</a:t>
                      </a:r>
                      <a:endParaRPr lang="ko-KR" altLang="en-US" sz="1200" dirty="0">
                        <a:latin typeface="고도 M" panose="02000503000000020004" pitchFamily="2" charset="-127"/>
                        <a:ea typeface="고도 M" panose="02000503000000020004" pitchFamily="2" charset="-127"/>
                      </a:endParaRPr>
                    </a:p>
                  </a:txBody>
                  <a:tcPr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latinLnBrk="1"/>
                      <a:r>
                        <a:rPr lang="ko-KR" altLang="en-US" sz="1400" dirty="0" smtClean="0">
                          <a:latin typeface="고도 M" panose="02000503000000020004" pitchFamily="2" charset="-127"/>
                          <a:ea typeface="고도 M" panose="02000503000000020004" pitchFamily="2" charset="-127"/>
                        </a:rPr>
                        <a:t>교육특징</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병원전문직  경력자 출신의 강사가 사례 중심으로 교육합니다</a:t>
                      </a:r>
                      <a:r>
                        <a:rPr lang="en-US" altLang="ko-KR" sz="1200" dirty="0" smtClean="0">
                          <a:latin typeface="고도 M" panose="02000503000000020004" pitchFamily="2" charset="-127"/>
                          <a:ea typeface="고도 M" panose="02000503000000020004" pitchFamily="2" charset="-127"/>
                        </a:rPr>
                        <a:t>.</a:t>
                      </a:r>
                    </a:p>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협회 및 병원과의 </a:t>
                      </a:r>
                      <a:r>
                        <a:rPr lang="en-US" altLang="ko-KR" sz="1200" dirty="0" smtClean="0">
                          <a:latin typeface="고도 M" panose="02000503000000020004" pitchFamily="2" charset="-127"/>
                          <a:ea typeface="고도 M" panose="02000503000000020004" pitchFamily="2" charset="-127"/>
                        </a:rPr>
                        <a:t>MOU</a:t>
                      </a:r>
                      <a:r>
                        <a:rPr lang="ko-KR" altLang="en-US" sz="1200" dirty="0" smtClean="0">
                          <a:latin typeface="고도 M" panose="02000503000000020004" pitchFamily="2" charset="-127"/>
                          <a:ea typeface="고도 M" panose="02000503000000020004" pitchFamily="2" charset="-127"/>
                        </a:rPr>
                        <a:t>를</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맺은 기관으로 취업을 지원합니다</a:t>
                      </a:r>
                      <a:r>
                        <a:rPr lang="en-US" altLang="ko-KR" sz="1200" dirty="0" smtClean="0">
                          <a:latin typeface="고도 M" panose="02000503000000020004" pitchFamily="2" charset="-127"/>
                          <a:ea typeface="고도 M" panose="02000503000000020004" pitchFamily="2" charset="-127"/>
                        </a:rPr>
                        <a:t>.</a:t>
                      </a:r>
                    </a:p>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병원관련 커리어를 꾸준히 개발할</a:t>
                      </a:r>
                      <a:r>
                        <a:rPr lang="ko-KR" altLang="en-US" sz="1200" baseline="0" dirty="0" smtClean="0">
                          <a:latin typeface="고도 M" panose="02000503000000020004" pitchFamily="2" charset="-127"/>
                          <a:ea typeface="고도 M" panose="02000503000000020004" pitchFamily="2" charset="-127"/>
                        </a:rPr>
                        <a:t> 수 있는 발판이 됩니다</a:t>
                      </a:r>
                      <a:r>
                        <a:rPr lang="en-US" altLang="ko-KR" sz="1200" baseline="0" dirty="0" smtClean="0">
                          <a:latin typeface="고도 M" panose="02000503000000020004" pitchFamily="2" charset="-127"/>
                          <a:ea typeface="고도 M" panose="02000503000000020004" pitchFamily="2" charset="-127"/>
                        </a:rPr>
                        <a:t>.</a:t>
                      </a:r>
                      <a:endParaRPr lang="ko-KR" altLang="en-US" sz="1200" dirty="0">
                        <a:latin typeface="고도 M" panose="02000503000000020004" pitchFamily="2" charset="-127"/>
                        <a:ea typeface="고도 M" panose="02000503000000020004" pitchFamily="2" charset="-127"/>
                      </a:endParaRPr>
                    </a:p>
                  </a:txBody>
                  <a:tcP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24" y="35496"/>
            <a:ext cx="6858000" cy="2114845"/>
          </a:xfrm>
          <a:prstGeom prst="rect">
            <a:avLst/>
          </a:prstGeom>
        </p:spPr>
      </p:pic>
      <p:sp>
        <p:nvSpPr>
          <p:cNvPr id="2" name="TextBox 1"/>
          <p:cNvSpPr txBox="1"/>
          <p:nvPr/>
        </p:nvSpPr>
        <p:spPr>
          <a:xfrm>
            <a:off x="332656" y="2042428"/>
            <a:ext cx="2952328" cy="369332"/>
          </a:xfrm>
          <a:prstGeom prst="rect">
            <a:avLst/>
          </a:prstGeom>
          <a:noFill/>
        </p:spPr>
        <p:txBody>
          <a:bodyPr wrap="square" rtlCol="0">
            <a:spAutoFit/>
          </a:bodyPr>
          <a:lstStyle/>
          <a:p>
            <a:r>
              <a:rPr lang="ko-KR" altLang="en-US" dirty="0" smtClean="0">
                <a:latin typeface="고도 B" panose="02000503000000020004" pitchFamily="2" charset="-127"/>
                <a:ea typeface="고도 B" panose="02000503000000020004" pitchFamily="2" charset="-127"/>
              </a:rPr>
              <a:t>병원코디네이터 교육정보</a:t>
            </a:r>
            <a:endParaRPr lang="ko-KR" altLang="en-US" dirty="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3022167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cstate="print">
            <a:extLst>
              <a:ext uri="{28A0092B-C50C-407E-A947-70E740481C1C}">
                <a14:useLocalDpi xmlns:a14="http://schemas.microsoft.com/office/drawing/2010/main" val="0"/>
              </a:ext>
            </a:extLst>
          </a:blip>
          <a:srcRect l="12247"/>
          <a:stretch/>
        </p:blipFill>
        <p:spPr>
          <a:xfrm>
            <a:off x="3280228" y="0"/>
            <a:ext cx="3577771" cy="2411760"/>
          </a:xfrm>
          <a:prstGeom prst="rect">
            <a:avLst/>
          </a:prstGeom>
        </p:spPr>
      </p:pic>
      <p:cxnSp>
        <p:nvCxnSpPr>
          <p:cNvPr id="7" name="직선 연결선 6"/>
          <p:cNvCxnSpPr/>
          <p:nvPr/>
        </p:nvCxnSpPr>
        <p:spPr>
          <a:xfrm>
            <a:off x="-16254" y="3995936"/>
            <a:ext cx="687425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11130" y="5652120"/>
            <a:ext cx="6874254"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1988840" y="2490759"/>
            <a:ext cx="4512830" cy="1520188"/>
          </a:xfrm>
          <a:prstGeom prst="rect">
            <a:avLst/>
          </a:prstGeom>
          <a:noFill/>
        </p:spPr>
        <p:txBody>
          <a:bodyPr wrap="square" lIns="65306" tIns="32653" rIns="65306" bIns="32653" rtlCol="0">
            <a:spAutoFit/>
          </a:bodyPr>
          <a:lstStyle/>
          <a:p>
            <a:pPr algn="just">
              <a:lnSpc>
                <a:spcPct val="150000"/>
              </a:lnSpc>
            </a:pPr>
            <a:r>
              <a:rPr lang="ko-KR" altLang="en-US" sz="1600" b="1" dirty="0" err="1" smtClean="0">
                <a:latin typeface="고도 M" panose="02000503000000020004" pitchFamily="2" charset="-127"/>
                <a:ea typeface="고도 M" panose="02000503000000020004" pitchFamily="2" charset="-127"/>
              </a:rPr>
              <a:t>치</a:t>
            </a:r>
            <a:r>
              <a:rPr lang="ko-KR" altLang="en-US" sz="1600" b="1" dirty="0" err="1">
                <a:latin typeface="고도 M" panose="02000503000000020004" pitchFamily="2" charset="-127"/>
                <a:ea typeface="고도 M" panose="02000503000000020004" pitchFamily="2" charset="-127"/>
              </a:rPr>
              <a:t>과</a:t>
            </a:r>
            <a:r>
              <a:rPr lang="ko-KR" altLang="en-US" sz="1600" b="1" dirty="0" err="1" smtClean="0">
                <a:latin typeface="고도 M" panose="02000503000000020004" pitchFamily="2" charset="-127"/>
                <a:ea typeface="고도 M" panose="02000503000000020004" pitchFamily="2" charset="-127"/>
              </a:rPr>
              <a:t>디네이터란</a:t>
            </a:r>
            <a:r>
              <a:rPr lang="en-US" altLang="ko-KR" sz="1600" b="1" dirty="0" smtClean="0">
                <a:latin typeface="고도 M" panose="02000503000000020004" pitchFamily="2" charset="-127"/>
                <a:ea typeface="고도 M" panose="02000503000000020004" pitchFamily="2" charset="-127"/>
              </a:rPr>
              <a:t>?</a:t>
            </a:r>
          </a:p>
          <a:p>
            <a:pPr algn="just">
              <a:lnSpc>
                <a:spcPct val="150000"/>
              </a:lnSpc>
            </a:pPr>
            <a:endParaRPr lang="en-US" altLang="ko-KR" sz="1200" dirty="0" smtClean="0">
              <a:latin typeface="고도 M" panose="02000503000000020004" pitchFamily="2" charset="-127"/>
              <a:ea typeface="고도 M" panose="02000503000000020004" pitchFamily="2" charset="-127"/>
            </a:endParaRPr>
          </a:p>
          <a:p>
            <a:pPr algn="just">
              <a:lnSpc>
                <a:spcPct val="150000"/>
              </a:lnSpc>
            </a:pPr>
            <a:r>
              <a:rPr lang="ko-KR" altLang="en-US" sz="1200" dirty="0" smtClean="0">
                <a:latin typeface="고도 M" panose="02000503000000020004" pitchFamily="2" charset="-127"/>
                <a:ea typeface="고도 M" panose="02000503000000020004" pitchFamily="2" charset="-127"/>
              </a:rPr>
              <a:t>치과의 부족한 인력을 보충하고 질 높은 전문 </a:t>
            </a:r>
            <a:r>
              <a:rPr lang="ko-KR" altLang="en-US" sz="1200" dirty="0" err="1" smtClean="0">
                <a:latin typeface="고도 M" panose="02000503000000020004" pitchFamily="2" charset="-127"/>
                <a:ea typeface="고도 M" panose="02000503000000020004" pitchFamily="2" charset="-127"/>
              </a:rPr>
              <a:t>서비스인을</a:t>
            </a:r>
            <a:r>
              <a:rPr lang="ko-KR" altLang="en-US" sz="1200" dirty="0" smtClean="0">
                <a:latin typeface="고도 M" panose="02000503000000020004" pitchFamily="2" charset="-127"/>
                <a:ea typeface="고도 M" panose="02000503000000020004" pitchFamily="2" charset="-127"/>
              </a:rPr>
              <a:t> 양성하여 국민의 구강보건사업을 증진시키고자 만들어진 직업</a:t>
            </a:r>
            <a:r>
              <a:rPr lang="en-US" altLang="ko-KR" sz="1200" dirty="0" smtClean="0">
                <a:latin typeface="고도 M" panose="02000503000000020004" pitchFamily="2" charset="-127"/>
                <a:ea typeface="고도 M" panose="02000503000000020004" pitchFamily="2" charset="-127"/>
              </a:rPr>
              <a:t>.</a:t>
            </a:r>
            <a:endParaRPr lang="en-US" altLang="ko-KR" sz="1200" dirty="0">
              <a:latin typeface="고도 M" panose="02000503000000020004" pitchFamily="2" charset="-127"/>
              <a:ea typeface="고도 M" panose="02000503000000020004" pitchFamily="2" charset="-127"/>
            </a:endParaRPr>
          </a:p>
          <a:p>
            <a:pPr algn="just">
              <a:lnSpc>
                <a:spcPct val="150000"/>
              </a:lnSpc>
            </a:pPr>
            <a:endParaRPr lang="ko-KR" altLang="en-US" sz="1100" dirty="0">
              <a:latin typeface="고도 M" panose="02000503000000020004" pitchFamily="2" charset="-127"/>
              <a:ea typeface="고도 M" panose="02000503000000020004" pitchFamily="2" charset="-127"/>
            </a:endParaRPr>
          </a:p>
        </p:txBody>
      </p:sp>
      <p:sp>
        <p:nvSpPr>
          <p:cNvPr id="10" name="TextBox 9"/>
          <p:cNvSpPr txBox="1"/>
          <p:nvPr/>
        </p:nvSpPr>
        <p:spPr>
          <a:xfrm>
            <a:off x="116632" y="4158823"/>
            <a:ext cx="4321508" cy="1061829"/>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치</a:t>
            </a:r>
            <a:r>
              <a:rPr lang="ko-KR" altLang="en-US" sz="1600" b="1" dirty="0">
                <a:latin typeface="고도 M" panose="02000503000000020004" pitchFamily="2" charset="-127"/>
                <a:ea typeface="고도 M" panose="02000503000000020004" pitchFamily="2" charset="-127"/>
              </a:rPr>
              <a:t>과</a:t>
            </a:r>
            <a:r>
              <a:rPr lang="ko-KR" altLang="en-US" sz="1600" b="1" dirty="0" smtClean="0">
                <a:latin typeface="고도 M" panose="02000503000000020004" pitchFamily="2" charset="-127"/>
                <a:ea typeface="고도 M" panose="02000503000000020004" pitchFamily="2" charset="-127"/>
              </a:rPr>
              <a:t>코디네이터 역할</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200" dirty="0" smtClean="0">
                <a:latin typeface="고도 M" panose="02000503000000020004" pitchFamily="2" charset="-127"/>
                <a:ea typeface="고도 M" panose="02000503000000020004" pitchFamily="2" charset="-127"/>
              </a:rPr>
              <a:t>치과에서 필요한 전문지식을 가지고 진료에 필요한 보조업무를 도울 수 있다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또한</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고객상담</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접수</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수납 및 예약 관리</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병원 마케팅</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직원교육 등의 업무도 맡는다</a:t>
            </a:r>
            <a:r>
              <a:rPr lang="en-US" altLang="ko-KR" sz="1200" dirty="0" smtClean="0">
                <a:latin typeface="고도 M" panose="02000503000000020004" pitchFamily="2" charset="-127"/>
                <a:ea typeface="고도 M" panose="02000503000000020004" pitchFamily="2" charset="-127"/>
              </a:rPr>
              <a:t>.</a:t>
            </a:r>
            <a:endParaRPr lang="ko-KR" altLang="en-US" sz="1200" dirty="0">
              <a:latin typeface="고도 M" panose="02000503000000020004" pitchFamily="2" charset="-127"/>
              <a:ea typeface="고도 M" panose="02000503000000020004" pitchFamily="2" charset="-127"/>
            </a:endParaRPr>
          </a:p>
        </p:txBody>
      </p:sp>
      <p:sp>
        <p:nvSpPr>
          <p:cNvPr id="11" name="TextBox 10"/>
          <p:cNvSpPr txBox="1"/>
          <p:nvPr/>
        </p:nvSpPr>
        <p:spPr>
          <a:xfrm>
            <a:off x="2170830" y="5868144"/>
            <a:ext cx="4498529" cy="2723823"/>
          </a:xfrm>
          <a:prstGeom prst="rect">
            <a:avLst/>
          </a:prstGeom>
          <a:noFill/>
        </p:spPr>
        <p:txBody>
          <a:bodyPr wrap="square" rtlCol="0">
            <a:spAutoFit/>
          </a:bodyPr>
          <a:lstStyle/>
          <a:p>
            <a:pPr algn="just"/>
            <a:r>
              <a:rPr lang="ko-KR" altLang="en-US" sz="1600" b="1" dirty="0" smtClean="0">
                <a:latin typeface="고도 M" panose="02000503000000020004" pitchFamily="2" charset="-127"/>
                <a:ea typeface="고도 M" panose="02000503000000020004" pitchFamily="2" charset="-127"/>
              </a:rPr>
              <a:t>치</a:t>
            </a:r>
            <a:r>
              <a:rPr lang="ko-KR" altLang="en-US" sz="1600" b="1" dirty="0">
                <a:latin typeface="고도 M" panose="02000503000000020004" pitchFamily="2" charset="-127"/>
                <a:ea typeface="고도 M" panose="02000503000000020004" pitchFamily="2" charset="-127"/>
              </a:rPr>
              <a:t>과</a:t>
            </a:r>
            <a:r>
              <a:rPr lang="ko-KR" altLang="en-US" sz="1600" b="1" dirty="0" smtClean="0">
                <a:latin typeface="고도 M" panose="02000503000000020004" pitchFamily="2" charset="-127"/>
                <a:ea typeface="고도 M" panose="02000503000000020004" pitchFamily="2" charset="-127"/>
              </a:rPr>
              <a:t>코디네이터의 전망</a:t>
            </a:r>
            <a:endParaRPr lang="en-US" altLang="ko-KR" sz="1600" b="1" dirty="0" smtClean="0">
              <a:latin typeface="고도 M" panose="02000503000000020004" pitchFamily="2" charset="-127"/>
              <a:ea typeface="고도 M" panose="02000503000000020004" pitchFamily="2" charset="-127"/>
            </a:endParaRPr>
          </a:p>
          <a:p>
            <a:pPr algn="just"/>
            <a:endParaRPr lang="en-US" altLang="ko-KR" sz="1100" dirty="0" smtClean="0">
              <a:latin typeface="고도 M" panose="02000503000000020004" pitchFamily="2" charset="-127"/>
              <a:ea typeface="고도 M" panose="02000503000000020004" pitchFamily="2" charset="-127"/>
            </a:endParaRPr>
          </a:p>
          <a:p>
            <a:pPr algn="just"/>
            <a:r>
              <a:rPr lang="ko-KR" altLang="en-US" sz="1200" dirty="0" smtClean="0">
                <a:latin typeface="고도 M" panose="02000503000000020004" pitchFamily="2" charset="-127"/>
                <a:ea typeface="고도 M" panose="02000503000000020004" pitchFamily="2" charset="-127"/>
              </a:rPr>
              <a:t>병원이 대형화</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전문화 되면서 코디네이터의 세분화된 직업이 생기기 시작되었다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특히 치과분야에서 의사</a:t>
            </a:r>
            <a:r>
              <a:rPr lang="en-US" altLang="ko-KR" sz="1200" dirty="0" smtClean="0">
                <a:latin typeface="고도 M" panose="02000503000000020004" pitchFamily="2" charset="-127"/>
                <a:ea typeface="고도 M" panose="02000503000000020004" pitchFamily="2" charset="-127"/>
              </a:rPr>
              <a:t>, </a:t>
            </a:r>
            <a:r>
              <a:rPr lang="ko-KR" altLang="en-US" sz="1200" dirty="0" err="1" smtClean="0">
                <a:latin typeface="고도 M" panose="02000503000000020004" pitchFamily="2" charset="-127"/>
                <a:ea typeface="고도 M" panose="02000503000000020004" pitchFamily="2" charset="-127"/>
              </a:rPr>
              <a:t>치과기공사</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코디네이터</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상담실장</a:t>
            </a:r>
            <a:r>
              <a:rPr lang="en-US" altLang="ko-KR" sz="1200" dirty="0" smtClean="0">
                <a:latin typeface="고도 M" panose="02000503000000020004" pitchFamily="2" charset="-127"/>
                <a:ea typeface="고도 M" panose="02000503000000020004" pitchFamily="2" charset="-127"/>
              </a:rPr>
              <a:t>, </a:t>
            </a:r>
            <a:r>
              <a:rPr lang="ko-KR" altLang="en-US" sz="1200" dirty="0" err="1" smtClean="0">
                <a:latin typeface="고도 M" panose="02000503000000020004" pitchFamily="2" charset="-127"/>
                <a:ea typeface="고도 M" panose="02000503000000020004" pitchFamily="2" charset="-127"/>
              </a:rPr>
              <a:t>치과위생사</a:t>
            </a:r>
            <a:r>
              <a:rPr lang="ko-KR" altLang="en-US" sz="1200" dirty="0" smtClean="0">
                <a:latin typeface="고도 M" panose="02000503000000020004" pitchFamily="2" charset="-127"/>
                <a:ea typeface="고도 M" panose="02000503000000020004" pitchFamily="2" charset="-127"/>
              </a:rPr>
              <a:t> 등 다양한 업무가 나뉘어져 있다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의료경쟁이 고도화 되면서 맞춤형서비스를 보다 빠르게 제공하고자 전문지식을 갖춘 인재를 채용하고 있다</a:t>
            </a:r>
            <a:r>
              <a:rPr lang="en-US" altLang="ko-KR" sz="1200" dirty="0" smtClean="0">
                <a:latin typeface="고도 M" panose="02000503000000020004" pitchFamily="2" charset="-127"/>
                <a:ea typeface="고도 M" panose="02000503000000020004" pitchFamily="2" charset="-127"/>
              </a:rPr>
              <a:t>.</a:t>
            </a:r>
          </a:p>
          <a:p>
            <a:pPr algn="just"/>
            <a:r>
              <a:rPr lang="ko-KR" altLang="en-US" sz="1200" dirty="0" err="1" smtClean="0">
                <a:latin typeface="고도 M" panose="02000503000000020004" pitchFamily="2" charset="-127"/>
                <a:ea typeface="고도 M" panose="02000503000000020004" pitchFamily="2" charset="-127"/>
              </a:rPr>
              <a:t>치과진료시</a:t>
            </a:r>
            <a:r>
              <a:rPr lang="ko-KR" altLang="en-US" sz="1200" dirty="0" smtClean="0">
                <a:latin typeface="고도 M" panose="02000503000000020004" pitchFamily="2" charset="-127"/>
                <a:ea typeface="고도 M" panose="02000503000000020004" pitchFamily="2" charset="-127"/>
              </a:rPr>
              <a:t> 부분 마취를 하고 의식이 있는 상태에서 진료를 받고</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가장 예민하게 반응하는 구강진료를 </a:t>
            </a:r>
            <a:r>
              <a:rPr lang="ko-KR" altLang="en-US" sz="1200" dirty="0" err="1" smtClean="0">
                <a:latin typeface="고도 M" panose="02000503000000020004" pitchFamily="2" charset="-127"/>
                <a:ea typeface="고도 M" panose="02000503000000020004" pitchFamily="2" charset="-127"/>
              </a:rPr>
              <a:t>하기위해서</a:t>
            </a:r>
            <a:r>
              <a:rPr lang="ko-KR" altLang="en-US" sz="1200" dirty="0" smtClean="0">
                <a:latin typeface="고도 M" panose="02000503000000020004" pitchFamily="2" charset="-127"/>
                <a:ea typeface="고도 M" panose="02000503000000020004" pitchFamily="2" charset="-127"/>
              </a:rPr>
              <a:t> 환자의 불안한 심리를 컨트롤 할 필요가 있다</a:t>
            </a:r>
            <a:r>
              <a:rPr lang="en-US" altLang="ko-KR" sz="1200" dirty="0" smtClean="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때문에</a:t>
            </a:r>
            <a:r>
              <a:rPr lang="en-US" altLang="ko-KR" sz="1200" dirty="0">
                <a:latin typeface="고도 M" panose="02000503000000020004" pitchFamily="2" charset="-127"/>
                <a:ea typeface="고도 M" panose="02000503000000020004" pitchFamily="2" charset="-127"/>
              </a:rPr>
              <a:t> </a:t>
            </a:r>
            <a:r>
              <a:rPr lang="ko-KR" altLang="en-US" sz="1200" dirty="0" smtClean="0">
                <a:latin typeface="고도 M" panose="02000503000000020004" pitchFamily="2" charset="-127"/>
                <a:ea typeface="고도 M" panose="02000503000000020004" pitchFamily="2" charset="-127"/>
              </a:rPr>
              <a:t>고객의 마음을 편안하게 하고 </a:t>
            </a:r>
            <a:r>
              <a:rPr lang="ko-KR" altLang="en-US" sz="1200" dirty="0" err="1" smtClean="0">
                <a:latin typeface="고도 M" panose="02000503000000020004" pitchFamily="2" charset="-127"/>
                <a:ea typeface="고도 M" panose="02000503000000020004" pitchFamily="2" charset="-127"/>
              </a:rPr>
              <a:t>신뢰있는</a:t>
            </a:r>
            <a:r>
              <a:rPr lang="ko-KR" altLang="en-US" sz="1200" dirty="0" smtClean="0">
                <a:latin typeface="고도 M" panose="02000503000000020004" pitchFamily="2" charset="-127"/>
                <a:ea typeface="고도 M" panose="02000503000000020004" pitchFamily="2" charset="-127"/>
              </a:rPr>
              <a:t> 서비스를 제공하고자 치과코디네이터가 있는 병원을 선호한다</a:t>
            </a:r>
            <a:r>
              <a:rPr lang="en-US" altLang="ko-KR" sz="1200" dirty="0" smtClean="0">
                <a:latin typeface="고도 M" panose="02000503000000020004" pitchFamily="2" charset="-127"/>
                <a:ea typeface="고도 M" panose="02000503000000020004" pitchFamily="2" charset="-127"/>
              </a:rPr>
              <a:t>. </a:t>
            </a:r>
          </a:p>
          <a:p>
            <a:pPr algn="just"/>
            <a:r>
              <a:rPr lang="ko-KR" altLang="en-US" sz="1200" dirty="0" smtClean="0">
                <a:latin typeface="고도 M" panose="02000503000000020004" pitchFamily="2" charset="-127"/>
                <a:ea typeface="고도 M" panose="02000503000000020004" pitchFamily="2" charset="-127"/>
              </a:rPr>
              <a:t>현재 치과 전문의료인은 매년 배출되지만 의료기관대비 활동하는 전문인력이 부족하여 인력난을 겪고 있다</a:t>
            </a:r>
            <a:r>
              <a:rPr lang="en-US" altLang="ko-KR" sz="1200" dirty="0" smtClean="0">
                <a:latin typeface="고도 M" panose="02000503000000020004" pitchFamily="2" charset="-127"/>
                <a:ea typeface="고도 M" panose="02000503000000020004" pitchFamily="2" charset="-127"/>
              </a:rPr>
              <a:t>. </a:t>
            </a:r>
            <a:r>
              <a:rPr lang="ko-KR" altLang="en-US" sz="1200" dirty="0" err="1" smtClean="0">
                <a:latin typeface="고도 M" panose="02000503000000020004" pitchFamily="2" charset="-127"/>
                <a:ea typeface="고도 M" panose="02000503000000020004" pitchFamily="2" charset="-127"/>
              </a:rPr>
              <a:t>이런부분을</a:t>
            </a:r>
            <a:r>
              <a:rPr lang="ko-KR" altLang="en-US" sz="1200" dirty="0" smtClean="0">
                <a:latin typeface="고도 M" panose="02000503000000020004" pitchFamily="2" charset="-127"/>
                <a:ea typeface="고도 M" panose="02000503000000020004" pitchFamily="2" charset="-127"/>
              </a:rPr>
              <a:t> 가만하여 치과코디네이터는 취업률이 매우 </a:t>
            </a:r>
            <a:r>
              <a:rPr lang="ko-KR" altLang="en-US" sz="1200" dirty="0" err="1" smtClean="0">
                <a:latin typeface="고도 M" panose="02000503000000020004" pitchFamily="2" charset="-127"/>
                <a:ea typeface="고도 M" panose="02000503000000020004" pitchFamily="2" charset="-127"/>
              </a:rPr>
              <a:t>용이하다는것을</a:t>
            </a:r>
            <a:r>
              <a:rPr lang="ko-KR" altLang="en-US" sz="1200" dirty="0" smtClean="0">
                <a:latin typeface="고도 M" panose="02000503000000020004" pitchFamily="2" charset="-127"/>
                <a:ea typeface="고도 M" panose="02000503000000020004" pitchFamily="2" charset="-127"/>
              </a:rPr>
              <a:t> 알 수 있다</a:t>
            </a:r>
            <a:r>
              <a:rPr lang="en-US" altLang="ko-KR" sz="1200" dirty="0" smtClean="0">
                <a:latin typeface="고도 M" panose="02000503000000020004" pitchFamily="2" charset="-127"/>
                <a:ea typeface="고도 M" panose="02000503000000020004" pitchFamily="2" charset="-127"/>
              </a:rPr>
              <a:t>. </a:t>
            </a:r>
            <a:endParaRPr lang="ko-KR" altLang="en-US" sz="1200" dirty="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2" cstate="print">
            <a:extLst>
              <a:ext uri="{28A0092B-C50C-407E-A947-70E740481C1C}">
                <a14:useLocalDpi xmlns:a14="http://schemas.microsoft.com/office/drawing/2010/main" val="0"/>
              </a:ext>
            </a:extLst>
          </a:blip>
          <a:srcRect r="79945"/>
          <a:stretch/>
        </p:blipFill>
        <p:spPr>
          <a:xfrm>
            <a:off x="-16254" y="0"/>
            <a:ext cx="3296482" cy="2411760"/>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44131" y="5634"/>
            <a:ext cx="6929515" cy="2411760"/>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5306" tIns="32653" rIns="65306" bIns="32653" rtlCol="0" anchor="ctr"/>
          <a:lstStyle/>
          <a:p>
            <a:pPr algn="ctr"/>
            <a:endParaRPr lang="ko-KR" altLang="en-US"/>
          </a:p>
        </p:txBody>
      </p:sp>
      <p:sp>
        <p:nvSpPr>
          <p:cNvPr id="14" name="TextBox 13"/>
          <p:cNvSpPr txBox="1"/>
          <p:nvPr/>
        </p:nvSpPr>
        <p:spPr>
          <a:xfrm>
            <a:off x="44624" y="683567"/>
            <a:ext cx="4248472" cy="1446550"/>
          </a:xfrm>
          <a:prstGeom prst="rect">
            <a:avLst/>
          </a:prstGeom>
          <a:noFill/>
        </p:spPr>
        <p:txBody>
          <a:bodyPr wrap="square"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28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2800" dirty="0" smtClean="0">
              <a:solidFill>
                <a:schemeClr val="bg1"/>
              </a:solidFill>
              <a:latin typeface="고도 M" panose="02000503000000020004" pitchFamily="2" charset="-127"/>
              <a:ea typeface="고도 M" panose="02000503000000020004" pitchFamily="2" charset="-127"/>
            </a:endParaRPr>
          </a:p>
          <a:p>
            <a:r>
              <a:rPr lang="ko-KR" altLang="en-US" sz="1400" dirty="0" smtClean="0">
                <a:latin typeface="고도 M" panose="02000503000000020004" pitchFamily="2" charset="-127"/>
                <a:ea typeface="고도 M" panose="02000503000000020004" pitchFamily="2" charset="-127"/>
              </a:rPr>
              <a:t>병원전문인력양성</a:t>
            </a:r>
            <a:r>
              <a:rPr lang="en-US" altLang="ko-KR" sz="1400" dirty="0">
                <a:latin typeface="고도 M" panose="02000503000000020004" pitchFamily="2" charset="-127"/>
                <a:ea typeface="고도 M" panose="02000503000000020004" pitchFamily="2" charset="-127"/>
              </a:rPr>
              <a:t>,</a:t>
            </a:r>
            <a:r>
              <a:rPr lang="ko-KR" altLang="en-US" sz="1400" dirty="0">
                <a:latin typeface="고도 M" panose="02000503000000020004" pitchFamily="2" charset="-127"/>
                <a:ea typeface="고도 M" panose="02000503000000020004" pitchFamily="2" charset="-127"/>
              </a:rPr>
              <a:t>병원전문자격과정</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병원컨설팅</a:t>
            </a:r>
            <a:endParaRPr lang="ko-KR" altLang="en-US" sz="1400" dirty="0">
              <a:latin typeface="고도 M" panose="02000503000000020004" pitchFamily="2" charset="-127"/>
              <a:ea typeface="고도 M" panose="02000503000000020004" pitchFamily="2" charset="-127"/>
            </a:endParaRPr>
          </a:p>
          <a:p>
            <a:endParaRPr lang="en-US" altLang="ko-KR" sz="2800" dirty="0" smtClean="0">
              <a:solidFill>
                <a:schemeClr val="bg1"/>
              </a:solidFill>
              <a:latin typeface="고도 M" panose="02000503000000020004" pitchFamily="2" charset="-127"/>
              <a:ea typeface="고도 M" panose="02000503000000020004" pitchFamily="2" charset="-127"/>
            </a:endParaRPr>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305" y="2555776"/>
            <a:ext cx="1732527" cy="11414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632" y="5868144"/>
            <a:ext cx="1872208" cy="2952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5001" y="4151794"/>
            <a:ext cx="2141654" cy="1428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3171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1802321987"/>
              </p:ext>
            </p:extLst>
          </p:nvPr>
        </p:nvGraphicFramePr>
        <p:xfrm>
          <a:off x="301280" y="2555776"/>
          <a:ext cx="6264696" cy="6067663"/>
        </p:xfrm>
        <a:graphic>
          <a:graphicData uri="http://schemas.openxmlformats.org/drawingml/2006/table">
            <a:tbl>
              <a:tblPr firstRow="1" bandRow="1">
                <a:tableStyleId>{5C22544A-7EE6-4342-B048-85BDC9FD1C3A}</a:tableStyleId>
              </a:tblPr>
              <a:tblGrid>
                <a:gridCol w="1675442">
                  <a:extLst>
                    <a:ext uri="{9D8B030D-6E8A-4147-A177-3AD203B41FA5}">
                      <a16:colId xmlns:a16="http://schemas.microsoft.com/office/drawing/2014/main" val="20000"/>
                    </a:ext>
                  </a:extLst>
                </a:gridCol>
                <a:gridCol w="3860801">
                  <a:extLst>
                    <a:ext uri="{9D8B030D-6E8A-4147-A177-3AD203B41FA5}">
                      <a16:colId xmlns:a16="http://schemas.microsoft.com/office/drawing/2014/main" val="20001"/>
                    </a:ext>
                  </a:extLst>
                </a:gridCol>
                <a:gridCol w="728453">
                  <a:extLst>
                    <a:ext uri="{9D8B030D-6E8A-4147-A177-3AD203B41FA5}">
                      <a16:colId xmlns:a16="http://schemas.microsoft.com/office/drawing/2014/main" val="20002"/>
                    </a:ext>
                  </a:extLst>
                </a:gridCol>
              </a:tblGrid>
              <a:tr h="383873">
                <a:tc>
                  <a:txBody>
                    <a:bodyPr/>
                    <a:lstStyle/>
                    <a:p>
                      <a:pPr latinLnBrk="1"/>
                      <a:r>
                        <a:rPr lang="en-US" altLang="ko-KR" sz="1400" dirty="0" smtClean="0">
                          <a:latin typeface="고도 M" panose="02000503000000020004" pitchFamily="2" charset="-127"/>
                          <a:ea typeface="고도 M" panose="02000503000000020004" pitchFamily="2" charset="-127"/>
                        </a:rPr>
                        <a:t>Module</a:t>
                      </a:r>
                      <a:endParaRPr lang="ko-KR" altLang="en-US" sz="1400" dirty="0">
                        <a:latin typeface="고도 M" panose="02000503000000020004" pitchFamily="2" charset="-127"/>
                        <a:ea typeface="고도 M" panose="02000503000000020004" pitchFamily="2" charset="-127"/>
                      </a:endParaRPr>
                    </a:p>
                  </a:txBody>
                  <a:tcPr/>
                </a:tc>
                <a:tc>
                  <a:txBody>
                    <a:bodyPr/>
                    <a:lstStyle/>
                    <a:p>
                      <a:pPr latinLnBrk="1"/>
                      <a:r>
                        <a:rPr lang="en-US" altLang="ko-KR" sz="1400" dirty="0" smtClean="0">
                          <a:latin typeface="고도 M" panose="02000503000000020004" pitchFamily="2" charset="-127"/>
                          <a:ea typeface="고도 M" panose="02000503000000020004" pitchFamily="2" charset="-127"/>
                        </a:rPr>
                        <a:t>Subject</a:t>
                      </a:r>
                      <a:endParaRPr lang="ko-KR" altLang="en-US" sz="1400" dirty="0">
                        <a:latin typeface="고도 M" panose="02000503000000020004" pitchFamily="2" charset="-127"/>
                        <a:ea typeface="고도 M" panose="02000503000000020004" pitchFamily="2" charset="-127"/>
                      </a:endParaRPr>
                    </a:p>
                  </a:txBody>
                  <a:tcPr/>
                </a:tc>
                <a:tc>
                  <a:txBody>
                    <a:bodyPr/>
                    <a:lstStyle/>
                    <a:p>
                      <a:pPr latinLnBrk="1"/>
                      <a:r>
                        <a:rPr lang="en-US" altLang="ko-KR" sz="1400" dirty="0" smtClean="0">
                          <a:latin typeface="고도 M" panose="02000503000000020004" pitchFamily="2" charset="-127"/>
                          <a:ea typeface="고도 M" panose="02000503000000020004" pitchFamily="2" charset="-127"/>
                        </a:rPr>
                        <a:t>Order</a:t>
                      </a:r>
                      <a:endParaRPr lang="ko-KR" altLang="en-US" sz="1400" dirty="0">
                        <a:latin typeface="고도 M" panose="02000503000000020004" pitchFamily="2" charset="-127"/>
                        <a:ea typeface="고도 M" panose="02000503000000020004" pitchFamily="2" charset="-127"/>
                      </a:endParaRPr>
                    </a:p>
                  </a:txBody>
                  <a:tcPr/>
                </a:tc>
                <a:extLst>
                  <a:ext uri="{0D108BD9-81ED-4DB2-BD59-A6C34878D82A}">
                    <a16:rowId xmlns:a16="http://schemas.microsoft.com/office/drawing/2014/main" val="10000"/>
                  </a:ext>
                </a:extLst>
              </a:tr>
              <a:tr h="662575">
                <a:tc>
                  <a:txBody>
                    <a:bodyPr/>
                    <a:lstStyle/>
                    <a:p>
                      <a:pPr latinLnBrk="1"/>
                      <a:r>
                        <a:rPr lang="ko-KR" altLang="en-US" sz="1400" dirty="0" err="1" smtClean="0">
                          <a:latin typeface="고도 M" panose="02000503000000020004" pitchFamily="2" charset="-127"/>
                          <a:ea typeface="고도 M" panose="02000503000000020004" pitchFamily="2" charset="-127"/>
                        </a:rPr>
                        <a:t>치면세마</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치과 코디네이터 전망</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치과 기초 지식과 용어</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구강검진</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1"/>
                  </a:ext>
                </a:extLst>
              </a:tr>
              <a:tr h="662575">
                <a:tc>
                  <a:txBody>
                    <a:bodyPr/>
                    <a:lstStyle/>
                    <a:p>
                      <a:pPr latinLnBrk="1"/>
                      <a:r>
                        <a:rPr lang="ko-KR" altLang="en-US" sz="1400" dirty="0" smtClean="0">
                          <a:latin typeface="고도 M" panose="02000503000000020004" pitchFamily="2" charset="-127"/>
                          <a:ea typeface="고도 M" panose="02000503000000020004" pitchFamily="2" charset="-127"/>
                        </a:rPr>
                        <a:t>구강해부학</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두개골 뼈의 기능과 구조</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그림으로 알아보는 </a:t>
                      </a:r>
                      <a:r>
                        <a:rPr lang="ko-KR" altLang="en-US" sz="1400" dirty="0" err="1" smtClean="0">
                          <a:latin typeface="고도 M" panose="02000503000000020004" pitchFamily="2" charset="-127"/>
                          <a:ea typeface="고도 M" panose="02000503000000020004" pitchFamily="2" charset="-127"/>
                        </a:rPr>
                        <a:t>악관절</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2"/>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치아형태학</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치아형태 용어 정리</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치식의</a:t>
                      </a:r>
                      <a:r>
                        <a:rPr lang="ko-KR" altLang="en-US" sz="1400" dirty="0" smtClean="0">
                          <a:latin typeface="고도 M" panose="02000503000000020004" pitchFamily="2" charset="-127"/>
                          <a:ea typeface="고도 M" panose="02000503000000020004" pitchFamily="2" charset="-127"/>
                        </a:rPr>
                        <a:t> 이해</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3"/>
                  </a:ext>
                </a:extLst>
              </a:tr>
              <a:tr h="662575">
                <a:tc>
                  <a:txBody>
                    <a:bodyPr/>
                    <a:lstStyle/>
                    <a:p>
                      <a:pPr latinLnBrk="1"/>
                      <a:r>
                        <a:rPr lang="ko-KR" altLang="en-US" sz="1400" dirty="0" err="1" smtClean="0">
                          <a:latin typeface="고도 M" panose="02000503000000020004" pitchFamily="2" charset="-127"/>
                          <a:ea typeface="고도 M" panose="02000503000000020004" pitchFamily="2" charset="-127"/>
                        </a:rPr>
                        <a:t>치과재료학</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재료의 특성</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인상재</a:t>
                      </a:r>
                      <a:r>
                        <a:rPr lang="en-US" altLang="ko-KR" sz="1400" dirty="0" smtClean="0">
                          <a:latin typeface="고도 M" panose="02000503000000020004" pitchFamily="2" charset="-127"/>
                          <a:ea typeface="고도 M" panose="02000503000000020004" pitchFamily="2" charset="-127"/>
                        </a:rPr>
                        <a:t>,</a:t>
                      </a:r>
                      <a:r>
                        <a:rPr lang="en-US" altLang="ko-KR" sz="1400" baseline="0" dirty="0" smtClean="0">
                          <a:latin typeface="고도 M" panose="02000503000000020004" pitchFamily="2" charset="-127"/>
                          <a:ea typeface="고도 M" panose="02000503000000020004" pitchFamily="2" charset="-127"/>
                        </a:rPr>
                        <a:t> </a:t>
                      </a:r>
                      <a:r>
                        <a:rPr lang="ko-KR" altLang="en-US" sz="1400" baseline="0" dirty="0" smtClean="0">
                          <a:latin typeface="고도 M" panose="02000503000000020004" pitchFamily="2" charset="-127"/>
                          <a:ea typeface="고도 M" panose="02000503000000020004" pitchFamily="2" charset="-127"/>
                        </a:rPr>
                        <a:t>시멘트의 용도</a:t>
                      </a:r>
                      <a:r>
                        <a:rPr lang="en-US" altLang="ko-KR" sz="1400" baseline="0" dirty="0" smtClean="0">
                          <a:latin typeface="고도 M" panose="02000503000000020004" pitchFamily="2" charset="-127"/>
                          <a:ea typeface="고도 M" panose="02000503000000020004" pitchFamily="2" charset="-127"/>
                        </a:rPr>
                        <a:t>(</a:t>
                      </a:r>
                      <a:r>
                        <a:rPr lang="ko-KR" altLang="en-US" sz="1400" baseline="0" dirty="0" smtClean="0">
                          <a:latin typeface="고도 M" panose="02000503000000020004" pitchFamily="2" charset="-127"/>
                          <a:ea typeface="고도 M" panose="02000503000000020004" pitchFamily="2" charset="-127"/>
                        </a:rPr>
                        <a:t>실습</a:t>
                      </a:r>
                      <a:r>
                        <a:rPr lang="en-US" altLang="ko-KR" sz="1400" baseline="0" dirty="0" smtClean="0">
                          <a:latin typeface="고도 M" panose="02000503000000020004" pitchFamily="2" charset="-127"/>
                          <a:ea typeface="고도 M" panose="02000503000000020004" pitchFamily="2" charset="-127"/>
                        </a:rPr>
                        <a:t>)</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4"/>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구강방사선학</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방사선 기초</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교익</a:t>
                      </a:r>
                      <a:r>
                        <a:rPr lang="ko-KR" altLang="en-US" sz="1400" dirty="0" smtClean="0">
                          <a:latin typeface="고도 M" panose="02000503000000020004" pitchFamily="2" charset="-127"/>
                          <a:ea typeface="고도 M" panose="02000503000000020004" pitchFamily="2" charset="-127"/>
                        </a:rPr>
                        <a:t> 촬영</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교합 촬영</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실습</a:t>
                      </a:r>
                      <a:r>
                        <a:rPr lang="en-US" altLang="ko-KR" sz="1400" dirty="0" smtClean="0">
                          <a:latin typeface="고도 M" panose="02000503000000020004" pitchFamily="2" charset="-127"/>
                          <a:ea typeface="고도 M" panose="02000503000000020004" pitchFamily="2" charset="-127"/>
                        </a:rPr>
                        <a:t>)</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algn="ctr" latinLnBrk="1"/>
                      <a:r>
                        <a:rPr lang="en-US" altLang="ko-KR" sz="1400" dirty="0" smtClean="0">
                          <a:latin typeface="고도 M" panose="02000503000000020004" pitchFamily="2" charset="-127"/>
                          <a:ea typeface="고도 M" panose="02000503000000020004" pitchFamily="2" charset="-127"/>
                        </a:rPr>
                        <a:t>6hr</a:t>
                      </a:r>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5"/>
                  </a:ext>
                </a:extLst>
              </a:tr>
              <a:tr h="383873">
                <a:tc>
                  <a:txBody>
                    <a:bodyPr/>
                    <a:lstStyle/>
                    <a:p>
                      <a:pPr latinLnBrk="1"/>
                      <a:r>
                        <a:rPr lang="ko-KR" altLang="en-US" sz="1400" dirty="0" err="1" smtClean="0">
                          <a:latin typeface="고도 M" panose="02000503000000020004" pitchFamily="2" charset="-127"/>
                          <a:ea typeface="고도 M" panose="02000503000000020004" pitchFamily="2" charset="-127"/>
                        </a:rPr>
                        <a:t>치주학</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치주 질환 및 치주 검사</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실습</a:t>
                      </a:r>
                      <a:r>
                        <a:rPr lang="en-US" altLang="ko-KR" sz="1400" dirty="0" smtClean="0">
                          <a:latin typeface="고도 M" panose="02000503000000020004" pitchFamily="2" charset="-127"/>
                          <a:ea typeface="고도 M" panose="02000503000000020004" pitchFamily="2" charset="-127"/>
                        </a:rPr>
                        <a:t>)</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고도 M" panose="02000503000000020004" pitchFamily="2" charset="-127"/>
                          <a:ea typeface="고도 M" panose="02000503000000020004" pitchFamily="2" charset="-127"/>
                        </a:rPr>
                        <a:t>6hr</a:t>
                      </a:r>
                      <a:endParaRPr lang="ko-KR" altLang="en-US" sz="1400" dirty="0" smtClean="0">
                        <a:latin typeface="고도 M" panose="02000503000000020004" pitchFamily="2" charset="-127"/>
                        <a:ea typeface="고도 M" panose="02000503000000020004" pitchFamily="2" charset="-127"/>
                      </a:endParaRPr>
                    </a:p>
                    <a:p>
                      <a:pPr algn="ctr" latinLnBrk="1"/>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6"/>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소아 </a:t>
                      </a:r>
                      <a:r>
                        <a:rPr lang="ko-KR" altLang="en-US" sz="1400" dirty="0" err="1" smtClean="0">
                          <a:latin typeface="고도 M" panose="02000503000000020004" pitchFamily="2" charset="-127"/>
                          <a:ea typeface="고도 M" panose="02000503000000020004" pitchFamily="2" charset="-127"/>
                        </a:rPr>
                        <a:t>치과학</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장애아의 치과 치료</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소아치료 </a:t>
                      </a:r>
                      <a:r>
                        <a:rPr lang="ko-KR" altLang="en-US" sz="1400" baseline="0" dirty="0" smtClean="0">
                          <a:latin typeface="고도 M" panose="02000503000000020004" pitchFamily="2" charset="-127"/>
                          <a:ea typeface="고도 M" panose="02000503000000020004" pitchFamily="2" charset="-127"/>
                        </a:rPr>
                        <a:t> 주의사항</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고도 M" panose="02000503000000020004" pitchFamily="2" charset="-127"/>
                          <a:ea typeface="고도 M" panose="02000503000000020004" pitchFamily="2" charset="-127"/>
                        </a:rPr>
                        <a:t>6hr</a:t>
                      </a:r>
                      <a:endParaRPr lang="ko-KR" altLang="en-US" sz="1400" dirty="0" smtClean="0">
                        <a:latin typeface="고도 M" panose="02000503000000020004" pitchFamily="2" charset="-127"/>
                        <a:ea typeface="고도 M" panose="02000503000000020004" pitchFamily="2" charset="-127"/>
                      </a:endParaRPr>
                    </a:p>
                    <a:p>
                      <a:pPr algn="ctr" latinLnBrk="1"/>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7"/>
                  </a:ext>
                </a:extLst>
              </a:tr>
              <a:tr h="383873">
                <a:tc>
                  <a:txBody>
                    <a:bodyPr/>
                    <a:lstStyle/>
                    <a:p>
                      <a:pPr latinLnBrk="1"/>
                      <a:r>
                        <a:rPr lang="ko-KR" altLang="en-US" sz="1400" dirty="0" err="1" smtClean="0">
                          <a:latin typeface="고도 M" panose="02000503000000020004" pitchFamily="2" charset="-127"/>
                          <a:ea typeface="고도 M" panose="02000503000000020004" pitchFamily="2" charset="-127"/>
                        </a:rPr>
                        <a:t>치과보철학</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금관</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심미보철</a:t>
                      </a:r>
                      <a:r>
                        <a:rPr lang="en-US" altLang="ko-KR" sz="1400" dirty="0" smtClean="0">
                          <a:latin typeface="고도 M" panose="02000503000000020004" pitchFamily="2" charset="-127"/>
                          <a:ea typeface="고도 M" panose="02000503000000020004" pitchFamily="2" charset="-127"/>
                        </a:rPr>
                        <a:t>, </a:t>
                      </a:r>
                      <a:r>
                        <a:rPr lang="ko-KR" altLang="en-US" sz="1400" dirty="0" err="1" smtClean="0">
                          <a:latin typeface="고도 M" panose="02000503000000020004" pitchFamily="2" charset="-127"/>
                          <a:ea typeface="고도 M" panose="02000503000000020004" pitchFamily="2" charset="-127"/>
                        </a:rPr>
                        <a:t>가철성보철</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고도 M" panose="02000503000000020004" pitchFamily="2" charset="-127"/>
                          <a:ea typeface="고도 M" panose="02000503000000020004" pitchFamily="2" charset="-127"/>
                        </a:rPr>
                        <a:t>6hr</a:t>
                      </a:r>
                      <a:endParaRPr lang="ko-KR" altLang="en-US" sz="1400" dirty="0" smtClean="0">
                        <a:latin typeface="고도 M" panose="02000503000000020004" pitchFamily="2" charset="-127"/>
                        <a:ea typeface="고도 M" panose="02000503000000020004" pitchFamily="2" charset="-127"/>
                      </a:endParaRPr>
                    </a:p>
                    <a:p>
                      <a:pPr algn="ctr" latinLnBrk="1"/>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8"/>
                  </a:ext>
                </a:extLst>
              </a:tr>
              <a:tr h="383873">
                <a:tc>
                  <a:txBody>
                    <a:bodyPr/>
                    <a:lstStyle/>
                    <a:p>
                      <a:pPr latinLnBrk="1"/>
                      <a:r>
                        <a:rPr lang="ko-KR" altLang="en-US" sz="1400" dirty="0" err="1" smtClean="0">
                          <a:latin typeface="고도 M" panose="02000503000000020004" pitchFamily="2" charset="-127"/>
                          <a:ea typeface="고도 M" panose="02000503000000020004" pitchFamily="2" charset="-127"/>
                        </a:rPr>
                        <a:t>치과교정학</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치열의 성장과 발육</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부정교합</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교정기구 용도</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실습</a:t>
                      </a:r>
                      <a:r>
                        <a:rPr lang="en-US" altLang="ko-KR" sz="1400" dirty="0" smtClean="0">
                          <a:latin typeface="고도 M" panose="02000503000000020004" pitchFamily="2" charset="-127"/>
                          <a:ea typeface="고도 M" panose="02000503000000020004" pitchFamily="2" charset="-127"/>
                        </a:rPr>
                        <a:t>)</a:t>
                      </a:r>
                      <a:endParaRPr lang="ko-KR" altLang="en-US" sz="1400" dirty="0" smtClean="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고도 M" panose="02000503000000020004" pitchFamily="2" charset="-127"/>
                          <a:ea typeface="고도 M" panose="02000503000000020004" pitchFamily="2" charset="-127"/>
                        </a:rPr>
                        <a:t>6hr</a:t>
                      </a:r>
                      <a:endParaRPr lang="ko-KR" altLang="en-US" sz="1400" dirty="0" smtClean="0">
                        <a:latin typeface="고도 M" panose="02000503000000020004" pitchFamily="2" charset="-127"/>
                        <a:ea typeface="고도 M" panose="02000503000000020004" pitchFamily="2" charset="-127"/>
                      </a:endParaRPr>
                    </a:p>
                    <a:p>
                      <a:pPr algn="ctr" latinLnBrk="1"/>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09"/>
                  </a:ext>
                </a:extLst>
              </a:tr>
              <a:tr h="383873">
                <a:tc>
                  <a:txBody>
                    <a:bodyPr/>
                    <a:lstStyle/>
                    <a:p>
                      <a:pPr latinLnBrk="1"/>
                      <a:r>
                        <a:rPr lang="ko-KR" altLang="en-US" sz="1400" dirty="0" smtClean="0">
                          <a:latin typeface="고도 M" panose="02000503000000020004" pitchFamily="2" charset="-127"/>
                          <a:ea typeface="고도 M" panose="02000503000000020004" pitchFamily="2" charset="-127"/>
                        </a:rPr>
                        <a:t>문제풀이</a:t>
                      </a:r>
                      <a:endParaRPr lang="ko-KR" altLang="en-US" sz="1400" dirty="0">
                        <a:latin typeface="고도 M" panose="02000503000000020004" pitchFamily="2" charset="-127"/>
                        <a:ea typeface="고도 M" panose="02000503000000020004" pitchFamily="2" charset="-127"/>
                      </a:endParaRPr>
                    </a:p>
                  </a:txBody>
                  <a:tcPr anchor="ctr"/>
                </a:tc>
                <a:tc>
                  <a:txBody>
                    <a:bodyPr/>
                    <a:lstStyle/>
                    <a:p>
                      <a:pPr marL="171450" indent="-171450" latinLnBrk="1">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문제풀이</a:t>
                      </a:r>
                      <a:endParaRPr lang="en-US" altLang="ko-KR" sz="1400" dirty="0" smtClean="0">
                        <a:latin typeface="고도 M" panose="02000503000000020004" pitchFamily="2" charset="-127"/>
                        <a:ea typeface="고도 M" panose="02000503000000020004" pitchFamily="2" charset="-127"/>
                      </a:endParaRPr>
                    </a:p>
                  </a:txBody>
                  <a:tcPr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dirty="0" smtClean="0">
                          <a:latin typeface="고도 M" panose="02000503000000020004" pitchFamily="2" charset="-127"/>
                          <a:ea typeface="고도 M" panose="02000503000000020004" pitchFamily="2" charset="-127"/>
                        </a:rPr>
                        <a:t>6hr</a:t>
                      </a:r>
                      <a:endParaRPr lang="ko-KR" altLang="en-US" sz="1400" dirty="0" smtClean="0">
                        <a:latin typeface="고도 M" panose="02000503000000020004" pitchFamily="2" charset="-127"/>
                        <a:ea typeface="고도 M" panose="02000503000000020004" pitchFamily="2" charset="-127"/>
                      </a:endParaRPr>
                    </a:p>
                    <a:p>
                      <a:pPr algn="ctr" latinLnBrk="1"/>
                      <a:endParaRPr lang="ko-KR" altLang="en-US" sz="1400" dirty="0">
                        <a:latin typeface="고도 M" panose="02000503000000020004" pitchFamily="2" charset="-127"/>
                        <a:ea typeface="고도 M" panose="02000503000000020004" pitchFamily="2" charset="-127"/>
                      </a:endParaRPr>
                    </a:p>
                  </a:txBody>
                  <a:tcPr anchor="ctr"/>
                </a:tc>
                <a:extLst>
                  <a:ext uri="{0D108BD9-81ED-4DB2-BD59-A6C34878D82A}">
                    <a16:rowId xmlns:a16="http://schemas.microsoft.com/office/drawing/2014/main" val="10010"/>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2234402310"/>
              </p:ext>
            </p:extLst>
          </p:nvPr>
        </p:nvGraphicFramePr>
        <p:xfrm>
          <a:off x="332656" y="899592"/>
          <a:ext cx="6204393" cy="1306448"/>
        </p:xfrm>
        <a:graphic>
          <a:graphicData uri="http://schemas.openxmlformats.org/drawingml/2006/table">
            <a:tbl>
              <a:tblPr firstRow="1" bandRow="1">
                <a:tableStyleId>{2D5ABB26-0587-4C30-8999-92F81FD0307C}</a:tableStyleId>
              </a:tblPr>
              <a:tblGrid>
                <a:gridCol w="1659315">
                  <a:extLst>
                    <a:ext uri="{9D8B030D-6E8A-4147-A177-3AD203B41FA5}">
                      <a16:colId xmlns:a16="http://schemas.microsoft.com/office/drawing/2014/main" val="20000"/>
                    </a:ext>
                  </a:extLst>
                </a:gridCol>
                <a:gridCol w="4545078">
                  <a:extLst>
                    <a:ext uri="{9D8B030D-6E8A-4147-A177-3AD203B41FA5}">
                      <a16:colId xmlns:a16="http://schemas.microsoft.com/office/drawing/2014/main" val="20001"/>
                    </a:ext>
                  </a:extLst>
                </a:gridCol>
              </a:tblGrid>
              <a:tr h="666368">
                <a:tc>
                  <a:txBody>
                    <a:bodyPr/>
                    <a:lstStyle/>
                    <a:p>
                      <a:pPr algn="ctr" latinLnBrk="1"/>
                      <a:r>
                        <a:rPr lang="ko-KR" altLang="en-US" sz="1400" dirty="0" smtClean="0">
                          <a:latin typeface="고도 M" panose="02000503000000020004" pitchFamily="2" charset="-127"/>
                          <a:ea typeface="고도 M" panose="02000503000000020004" pitchFamily="2" charset="-127"/>
                        </a:rPr>
                        <a:t>교육대상</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r>
                        <a:rPr lang="ko-KR" altLang="en-US" sz="1200" dirty="0" smtClean="0">
                          <a:latin typeface="고도 M" panose="02000503000000020004" pitchFamily="2" charset="-127"/>
                          <a:ea typeface="고도 M" panose="02000503000000020004" pitchFamily="2" charset="-127"/>
                        </a:rPr>
                        <a:t>학생</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일반인</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관리자</a:t>
                      </a:r>
                      <a:r>
                        <a:rPr lang="en-US" altLang="ko-KR" sz="1200" dirty="0" smtClean="0">
                          <a:latin typeface="고도 M" panose="02000503000000020004" pitchFamily="2" charset="-127"/>
                          <a:ea typeface="고도 M" panose="02000503000000020004" pitchFamily="2" charset="-127"/>
                        </a:rPr>
                        <a:t>/</a:t>
                      </a:r>
                      <a:r>
                        <a:rPr lang="ko-KR" altLang="en-US" sz="1200" dirty="0" smtClean="0">
                          <a:latin typeface="고도 M" panose="02000503000000020004" pitchFamily="2" charset="-127"/>
                          <a:ea typeface="고도 M" panose="02000503000000020004" pitchFamily="2" charset="-127"/>
                        </a:rPr>
                        <a:t>관련학과 졸업생 및 재학생</a:t>
                      </a:r>
                      <a:r>
                        <a:rPr lang="en-US" altLang="ko-KR" sz="1200" dirty="0" smtClean="0">
                          <a:latin typeface="고도 M" panose="02000503000000020004" pitchFamily="2" charset="-127"/>
                          <a:ea typeface="고도 M" panose="02000503000000020004" pitchFamily="2" charset="-127"/>
                        </a:rPr>
                        <a:t>/ </a:t>
                      </a:r>
                    </a:p>
                    <a:p>
                      <a:pPr latinLnBrk="1"/>
                      <a:r>
                        <a:rPr lang="ko-KR" altLang="en-US" sz="1200" dirty="0" smtClean="0">
                          <a:latin typeface="고도 M" panose="02000503000000020004" pitchFamily="2" charset="-127"/>
                          <a:ea typeface="고도 M" panose="02000503000000020004" pitchFamily="2" charset="-127"/>
                        </a:rPr>
                        <a:t>비 전공자이며 치과계열 취업희망자</a:t>
                      </a:r>
                      <a:endParaRPr lang="ko-KR" altLang="en-US" sz="1200" dirty="0">
                        <a:latin typeface="고도 M" panose="02000503000000020004" pitchFamily="2" charset="-127"/>
                        <a:ea typeface="고도 M" panose="02000503000000020004" pitchFamily="2" charset="-127"/>
                      </a:endParaRPr>
                    </a:p>
                  </a:txBody>
                  <a:tcPr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06935">
                <a:tc>
                  <a:txBody>
                    <a:bodyPr/>
                    <a:lstStyle/>
                    <a:p>
                      <a:pPr algn="ctr" latinLnBrk="1"/>
                      <a:r>
                        <a:rPr lang="ko-KR" altLang="en-US" sz="1400" dirty="0" smtClean="0">
                          <a:latin typeface="고도 M" panose="02000503000000020004" pitchFamily="2" charset="-127"/>
                          <a:ea typeface="고도 M" panose="02000503000000020004" pitchFamily="2" charset="-127"/>
                        </a:rPr>
                        <a:t>교육특징</a:t>
                      </a:r>
                      <a:endParaRPr lang="ko-KR" altLang="en-US" sz="1400" dirty="0">
                        <a:latin typeface="고도 M" panose="02000503000000020004" pitchFamily="2" charset="-127"/>
                        <a:ea typeface="고도 M" panose="02000503000000020004" pitchFamily="2" charset="-127"/>
                      </a:endParaRPr>
                    </a:p>
                  </a:txBody>
                  <a:tcPr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r>
                        <a:rPr lang="ko-KR" altLang="en-US" sz="1200" baseline="0" dirty="0" smtClean="0">
                          <a:latin typeface="고도 M" panose="02000503000000020004" pitchFamily="2" charset="-127"/>
                          <a:ea typeface="고도 M" panose="02000503000000020004" pitchFamily="2" charset="-127"/>
                        </a:rPr>
                        <a:t>치과진료 및 치아 관련 전문 지식을 알 수 있다</a:t>
                      </a:r>
                      <a:endParaRPr lang="en-US" altLang="ko-KR" sz="12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치과 진료 방법과 이유를 쉽게 이해할 수 있다</a:t>
                      </a:r>
                      <a:endParaRPr lang="en-US" altLang="ko-KR" sz="12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200" dirty="0" smtClean="0">
                          <a:latin typeface="고도 M" panose="02000503000000020004" pitchFamily="2" charset="-127"/>
                          <a:ea typeface="고도 M" panose="02000503000000020004" pitchFamily="2" charset="-127"/>
                        </a:rPr>
                        <a:t>치과 진료기구의 용도를 이해할 수 있다</a:t>
                      </a:r>
                      <a:endParaRPr lang="ko-KR" altLang="en-US" sz="1200" dirty="0">
                        <a:latin typeface="고도 M" panose="02000503000000020004" pitchFamily="2" charset="-127"/>
                        <a:ea typeface="고도 M" panose="02000503000000020004" pitchFamily="2" charset="-127"/>
                      </a:endParaRPr>
                    </a:p>
                  </a:txBody>
                  <a:tcP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extBox 1"/>
          <p:cNvSpPr txBox="1"/>
          <p:nvPr/>
        </p:nvSpPr>
        <p:spPr>
          <a:xfrm>
            <a:off x="332656" y="323528"/>
            <a:ext cx="4104456" cy="461665"/>
          </a:xfrm>
          <a:prstGeom prst="rect">
            <a:avLst/>
          </a:prstGeom>
          <a:noFill/>
        </p:spPr>
        <p:txBody>
          <a:bodyPr wrap="square" rtlCol="0">
            <a:spAutoFit/>
          </a:bodyPr>
          <a:lstStyle/>
          <a:p>
            <a:r>
              <a:rPr lang="ko-KR" altLang="en-US" sz="2400" dirty="0" smtClean="0">
                <a:latin typeface="고도 B" panose="02000503000000020004" pitchFamily="2" charset="-127"/>
                <a:ea typeface="고도 B" panose="02000503000000020004" pitchFamily="2" charset="-127"/>
              </a:rPr>
              <a:t>치</a:t>
            </a:r>
            <a:r>
              <a:rPr lang="ko-KR" altLang="en-US" sz="2400" dirty="0">
                <a:latin typeface="고도 B" panose="02000503000000020004" pitchFamily="2" charset="-127"/>
                <a:ea typeface="고도 B" panose="02000503000000020004" pitchFamily="2" charset="-127"/>
              </a:rPr>
              <a:t>과</a:t>
            </a:r>
            <a:r>
              <a:rPr lang="ko-KR" altLang="en-US" sz="2400" dirty="0" smtClean="0">
                <a:latin typeface="고도 B" panose="02000503000000020004" pitchFamily="2" charset="-127"/>
                <a:ea typeface="고도 B" panose="02000503000000020004" pitchFamily="2" charset="-127"/>
              </a:rPr>
              <a:t>코디네이터 교육정보</a:t>
            </a:r>
            <a:endParaRPr lang="ko-KR" altLang="en-US" sz="2400" dirty="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5738757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1143</TotalTime>
  <Words>3543</Words>
  <Application>Microsoft Office PowerPoint</Application>
  <PresentationFormat>화면 슬라이드 쇼(4:3)</PresentationFormat>
  <Paragraphs>718</Paragraphs>
  <Slides>24</Slides>
  <Notes>8</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24</vt:i4>
      </vt:variant>
    </vt:vector>
  </HeadingPairs>
  <TitlesOfParts>
    <vt:vector size="30" baseType="lpstr">
      <vt:lpstr>맑은 고딕</vt:lpstr>
      <vt:lpstr>고도 M</vt:lpstr>
      <vt:lpstr>Arial</vt:lpstr>
      <vt:lpstr>고도 B</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유진</dc:creator>
  <cp:lastModifiedBy>유 진</cp:lastModifiedBy>
  <cp:revision>74</cp:revision>
  <cp:lastPrinted>2019-11-15T03:44:50Z</cp:lastPrinted>
  <dcterms:created xsi:type="dcterms:W3CDTF">2018-03-03T05:45:36Z</dcterms:created>
  <dcterms:modified xsi:type="dcterms:W3CDTF">2020-09-12T06:38:37Z</dcterms:modified>
</cp:coreProperties>
</file>